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19"/>
  </p:notesMasterIdLst>
  <p:sldIdLst>
    <p:sldId id="258" r:id="rId7"/>
    <p:sldId id="267" r:id="rId8"/>
    <p:sldId id="273" r:id="rId9"/>
    <p:sldId id="256" r:id="rId10"/>
    <p:sldId id="257" r:id="rId11"/>
    <p:sldId id="266" r:id="rId12"/>
    <p:sldId id="264" r:id="rId13"/>
    <p:sldId id="265" r:id="rId14"/>
    <p:sldId id="268" r:id="rId15"/>
    <p:sldId id="269" r:id="rId16"/>
    <p:sldId id="274" r:id="rId17"/>
    <p:sldId id="275"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3630" autoAdjust="0"/>
  </p:normalViewPr>
  <p:slideViewPr>
    <p:cSldViewPr>
      <p:cViewPr varScale="1">
        <p:scale>
          <a:sx n="83" d="100"/>
          <a:sy n="83" d="100"/>
        </p:scale>
        <p:origin x="-171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99C47B-709C-4E77-9351-02BA32116CEA}" type="datetimeFigureOut">
              <a:rPr lang="zh-CN" altLang="en-US" smtClean="0"/>
              <a:t>2021-12-08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5B612-C3FF-4220-8C5D-254FC913C2AF}" type="slidenum">
              <a:rPr lang="zh-CN" altLang="en-US" smtClean="0"/>
              <a:t>‹#›</a:t>
            </a:fld>
            <a:endParaRPr lang="zh-CN" altLang="en-US"/>
          </a:p>
        </p:txBody>
      </p:sp>
    </p:spTree>
    <p:extLst>
      <p:ext uri="{BB962C8B-B14F-4D97-AF65-F5344CB8AC3E}">
        <p14:creationId xmlns:p14="http://schemas.microsoft.com/office/powerpoint/2010/main" val="221608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2021-12-08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2021-12-08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2021-12-08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9838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211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2315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226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4032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4816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3726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746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2021-12-08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9430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8286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6139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4909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0975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7567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447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2978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808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073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2021-12-08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94940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3062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1587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9317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4909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0975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7567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447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2978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808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2021-12-08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0736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9494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3062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1587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9317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4909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09755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7567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447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297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2021-12-08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8081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0736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94940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3062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1587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93178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98594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7635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0297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843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2021-12-08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87532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86349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6214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0469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0474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2195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103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2021-12-08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2021-12-08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2021-12-08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2021-12-08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8907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3700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37003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37003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2021-12-08</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02159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100000">
              <a:schemeClr val="bg1">
                <a:alpha val="76000"/>
                <a:lumMod val="66000"/>
              </a:schemeClr>
            </a:gs>
            <a:gs pos="66000">
              <a:schemeClr val="tx1">
                <a:lumMod val="75000"/>
                <a:lumOff val="25000"/>
              </a:schemeClr>
            </a:gs>
          </a:gsLst>
          <a:lin ang="13500000" scaled="1"/>
          <a:tileRect/>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3838142"/>
            <a:ext cx="3495675" cy="3028950"/>
          </a:xfrm>
          <a:prstGeom prst="rect">
            <a:avLst/>
          </a:prstGeom>
          <a:ln>
            <a:noFill/>
          </a:ln>
          <a:effectLst>
            <a:softEdge rad="317500"/>
          </a:effectLst>
        </p:spPr>
      </p:pic>
      <p:sp>
        <p:nvSpPr>
          <p:cNvPr id="2" name="标题 1"/>
          <p:cNvSpPr>
            <a:spLocks noGrp="1"/>
          </p:cNvSpPr>
          <p:nvPr>
            <p:ph type="ctrTitle"/>
          </p:nvPr>
        </p:nvSpPr>
        <p:spPr>
          <a:xfrm>
            <a:off x="611560" y="476672"/>
            <a:ext cx="7772400" cy="1470025"/>
          </a:xfrm>
        </p:spPr>
        <p:txBody>
          <a:bodyPr/>
          <a:lstStyle/>
          <a:p>
            <a:r>
              <a:rPr lang="zh-CN" altLang="en-US" dirty="0" smtClean="0">
                <a:solidFill>
                  <a:schemeClr val="bg1"/>
                </a:solidFill>
              </a:rPr>
              <a:t>认识素描工具</a:t>
            </a:r>
            <a:endParaRPr lang="zh-CN" altLang="en-US" dirty="0">
              <a:solidFill>
                <a:schemeClr val="bg1"/>
              </a:solidFill>
            </a:endParaRP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71" b="33366"/>
          <a:stretch/>
        </p:blipFill>
        <p:spPr>
          <a:xfrm>
            <a:off x="1835696" y="1772815"/>
            <a:ext cx="5480643" cy="2324823"/>
          </a:xfrm>
          <a:prstGeom prst="rect">
            <a:avLst/>
          </a:prstGeom>
          <a:ln w="190500" cap="sq">
            <a:solidFill>
              <a:schemeClr val="tx1">
                <a:lumMod val="50000"/>
                <a:lumOff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剪去单角的矩形 5"/>
          <p:cNvSpPr/>
          <p:nvPr/>
        </p:nvSpPr>
        <p:spPr>
          <a:xfrm>
            <a:off x="179512" y="5352617"/>
            <a:ext cx="2952328" cy="1368152"/>
          </a:xfrm>
          <a:prstGeom prst="snip1Rect">
            <a:avLst/>
          </a:prstGeom>
          <a:solidFill>
            <a:schemeClr val="tx1">
              <a:lumMod val="85000"/>
              <a:lumOff val="15000"/>
            </a:schemeClr>
          </a:soli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dirty="0" smtClean="0"/>
              <a:t>制作：郎永康</a:t>
            </a:r>
            <a:endParaRPr lang="en-US" altLang="zh-CN" dirty="0" smtClean="0"/>
          </a:p>
          <a:p>
            <a:r>
              <a:rPr lang="en-US" altLang="zh-CN" dirty="0"/>
              <a:t> </a:t>
            </a:r>
            <a:r>
              <a:rPr lang="en-US" altLang="zh-CN" dirty="0" smtClean="0"/>
              <a:t>            </a:t>
            </a:r>
            <a:r>
              <a:rPr lang="zh-CN" altLang="en-US" dirty="0" smtClean="0"/>
              <a:t>刘思敏</a:t>
            </a:r>
            <a:endParaRPr lang="en-US" altLang="zh-CN" dirty="0" smtClean="0"/>
          </a:p>
          <a:p>
            <a:r>
              <a:rPr lang="en-US" altLang="zh-CN" dirty="0"/>
              <a:t> </a:t>
            </a:r>
            <a:r>
              <a:rPr lang="en-US" altLang="zh-CN" dirty="0" smtClean="0"/>
              <a:t>                  ——</a:t>
            </a:r>
            <a:r>
              <a:rPr lang="zh-CN" altLang="en-US" dirty="0" smtClean="0"/>
              <a:t>艺术</a:t>
            </a:r>
            <a:r>
              <a:rPr lang="en-US" altLang="zh-CN" dirty="0" smtClean="0"/>
              <a:t>21-6</a:t>
            </a:r>
          </a:p>
          <a:p>
            <a:endParaRPr lang="zh-CN" altLang="en-US" dirty="0"/>
          </a:p>
        </p:txBody>
      </p:sp>
    </p:spTree>
    <p:extLst>
      <p:ext uri="{BB962C8B-B14F-4D97-AF65-F5344CB8AC3E}">
        <p14:creationId xmlns:p14="http://schemas.microsoft.com/office/powerpoint/2010/main" val="1926285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矩形 3"/>
          <p:cNvSpPr/>
          <p:nvPr/>
        </p:nvSpPr>
        <p:spPr>
          <a:xfrm>
            <a:off x="-55456" y="6480720"/>
            <a:ext cx="9264140" cy="404664"/>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1400" dirty="0" smtClean="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rPr>
              <a:t>制作：郎永康 刘思敏</a:t>
            </a:r>
            <a:endParaRPr lang="zh-CN" altLang="en-US" sz="1400" dirty="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7" name="标题 6"/>
          <p:cNvSpPr>
            <a:spLocks noGrp="1"/>
          </p:cNvSpPr>
          <p:nvPr>
            <p:ph type="ctrTitle"/>
          </p:nvPr>
        </p:nvSpPr>
        <p:spPr>
          <a:xfrm>
            <a:off x="467544" y="332655"/>
            <a:ext cx="5040560" cy="864097"/>
          </a:xfrm>
        </p:spPr>
        <p:txBody>
          <a:bodyPr>
            <a:normAutofit/>
          </a:bodyPr>
          <a:lstStyle/>
          <a:p>
            <a:pPr algn="l"/>
            <a:r>
              <a:rPr lang="zh-CN" altLang="en-US" dirty="0" smtClean="0">
                <a:latin typeface="新宋体" pitchFamily="49" charset="-122"/>
                <a:ea typeface="新宋体" pitchFamily="49" charset="-122"/>
              </a:rPr>
              <a:t>三</a:t>
            </a:r>
            <a:r>
              <a:rPr lang="en-US" altLang="zh-CN" dirty="0" smtClean="0">
                <a:latin typeface="新宋体" pitchFamily="49" charset="-122"/>
                <a:ea typeface="新宋体" pitchFamily="49" charset="-122"/>
              </a:rPr>
              <a:t>.</a:t>
            </a:r>
            <a:r>
              <a:rPr lang="zh-CN" altLang="en-US" dirty="0" smtClean="0">
                <a:latin typeface="新宋体" pitchFamily="49" charset="-122"/>
                <a:ea typeface="新宋体" pitchFamily="49" charset="-122"/>
              </a:rPr>
              <a:t>作品欣赏</a:t>
            </a:r>
            <a:endParaRPr lang="zh-CN" altLang="en-US" dirty="0">
              <a:latin typeface="新宋体" pitchFamily="49" charset="-122"/>
              <a:ea typeface="新宋体" pitchFamily="49" charset="-122"/>
            </a:endParaRPr>
          </a:p>
        </p:txBody>
      </p:sp>
      <p:sp>
        <p:nvSpPr>
          <p:cNvPr id="8" name="副标题 7"/>
          <p:cNvSpPr>
            <a:spLocks noGrp="1"/>
          </p:cNvSpPr>
          <p:nvPr>
            <p:ph type="subTitle" idx="1"/>
          </p:nvPr>
        </p:nvSpPr>
        <p:spPr>
          <a:xfrm>
            <a:off x="495948" y="1052736"/>
            <a:ext cx="6400800" cy="504056"/>
          </a:xfrm>
        </p:spPr>
        <p:txBody>
          <a:bodyPr>
            <a:normAutofit/>
          </a:bodyPr>
          <a:lstStyle/>
          <a:p>
            <a:pPr algn="l"/>
            <a:r>
              <a:rPr lang="zh-CN" altLang="en-US" sz="2400" dirty="0" smtClean="0"/>
              <a:t>嗯，作品欣赏</a:t>
            </a:r>
            <a:endParaRPr lang="zh-CN" altLang="en-US" sz="2400" dirty="0"/>
          </a:p>
        </p:txBody>
      </p:sp>
      <p:sp>
        <p:nvSpPr>
          <p:cNvPr id="10" name="矩形 9"/>
          <p:cNvSpPr/>
          <p:nvPr/>
        </p:nvSpPr>
        <p:spPr>
          <a:xfrm>
            <a:off x="467544" y="620688"/>
            <a:ext cx="45719"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07494"/>
            <a:ext cx="4716016" cy="5895021"/>
          </a:xfrm>
          <a:prstGeom prst="rect">
            <a:avLst/>
          </a:prstGeom>
          <a:ln>
            <a:noFill/>
          </a:ln>
          <a:effectLst>
            <a:outerShdw blurRad="190500" algn="tl" rotWithShape="0">
              <a:srgbClr val="000000">
                <a:alpha val="70000"/>
              </a:srgbClr>
            </a:outerShdw>
          </a:effectLst>
        </p:spPr>
      </p:pic>
      <p:sp>
        <p:nvSpPr>
          <p:cNvPr id="5" name="TextBox 4"/>
          <p:cNvSpPr txBox="1"/>
          <p:nvPr/>
        </p:nvSpPr>
        <p:spPr>
          <a:xfrm>
            <a:off x="513262" y="1552237"/>
            <a:ext cx="3194641" cy="707886"/>
          </a:xfrm>
          <a:prstGeom prst="rect">
            <a:avLst/>
          </a:prstGeom>
          <a:noFill/>
        </p:spPr>
        <p:txBody>
          <a:bodyPr wrap="square" rtlCol="0">
            <a:spAutoFit/>
          </a:bodyPr>
          <a:lstStyle/>
          <a:p>
            <a:r>
              <a:rPr lang="zh-CN" altLang="en-US" sz="2000" dirty="0"/>
              <a:t>惊艳</a:t>
            </a:r>
            <a:r>
              <a:rPr lang="en-US" altLang="zh-CN" sz="2000" dirty="0"/>
              <a:t>!</a:t>
            </a:r>
            <a:r>
              <a:rPr lang="zh-CN" altLang="en-US" sz="2000" dirty="0"/>
              <a:t>这位素描大师作品</a:t>
            </a:r>
            <a:r>
              <a:rPr lang="en-US" altLang="zh-CN" sz="2000" dirty="0"/>
              <a:t>,</a:t>
            </a:r>
            <a:r>
              <a:rPr lang="zh-CN" altLang="en-US" sz="2000" dirty="0"/>
              <a:t>虚实掌握得真是</a:t>
            </a:r>
            <a:r>
              <a:rPr lang="zh-CN" altLang="en-US" sz="2000" dirty="0" smtClean="0"/>
              <a:t>出神入化！</a:t>
            </a:r>
            <a:endParaRPr lang="zh-CN" altLang="en-US" sz="2000" dirty="0"/>
          </a:p>
        </p:txBody>
      </p:sp>
    </p:spTree>
    <p:extLst>
      <p:ext uri="{BB962C8B-B14F-4D97-AF65-F5344CB8AC3E}">
        <p14:creationId xmlns:p14="http://schemas.microsoft.com/office/powerpoint/2010/main" val="36276232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508" y="0"/>
            <a:ext cx="4954900" cy="7395373"/>
          </a:xfrm>
          <a:prstGeom prst="rect">
            <a:avLst/>
          </a:prstGeom>
        </p:spPr>
      </p:pic>
      <p:sp>
        <p:nvSpPr>
          <p:cNvPr id="4" name="矩形 3"/>
          <p:cNvSpPr/>
          <p:nvPr/>
        </p:nvSpPr>
        <p:spPr>
          <a:xfrm>
            <a:off x="-55456" y="6480720"/>
            <a:ext cx="9264140" cy="404664"/>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1400" dirty="0" smtClean="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rPr>
              <a:t>制作：郎永康 刘思敏</a:t>
            </a:r>
            <a:endParaRPr lang="zh-CN" altLang="en-US" sz="1400" dirty="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7" name="标题 6"/>
          <p:cNvSpPr>
            <a:spLocks noGrp="1"/>
          </p:cNvSpPr>
          <p:nvPr>
            <p:ph type="ctrTitle"/>
          </p:nvPr>
        </p:nvSpPr>
        <p:spPr>
          <a:xfrm>
            <a:off x="467544" y="332655"/>
            <a:ext cx="5040560" cy="864097"/>
          </a:xfrm>
        </p:spPr>
        <p:txBody>
          <a:bodyPr>
            <a:normAutofit/>
          </a:bodyPr>
          <a:lstStyle/>
          <a:p>
            <a:pPr algn="l"/>
            <a:r>
              <a:rPr lang="zh-CN" altLang="en-US" dirty="0" smtClean="0">
                <a:latin typeface="新宋体" pitchFamily="49" charset="-122"/>
                <a:ea typeface="新宋体" pitchFamily="49" charset="-122"/>
              </a:rPr>
              <a:t>三</a:t>
            </a:r>
            <a:r>
              <a:rPr lang="en-US" altLang="zh-CN" dirty="0" smtClean="0">
                <a:latin typeface="新宋体" pitchFamily="49" charset="-122"/>
                <a:ea typeface="新宋体" pitchFamily="49" charset="-122"/>
              </a:rPr>
              <a:t>.</a:t>
            </a:r>
            <a:r>
              <a:rPr lang="zh-CN" altLang="en-US" dirty="0" smtClean="0">
                <a:latin typeface="新宋体" pitchFamily="49" charset="-122"/>
                <a:ea typeface="新宋体" pitchFamily="49" charset="-122"/>
              </a:rPr>
              <a:t>作品欣赏</a:t>
            </a:r>
            <a:endParaRPr lang="zh-CN" altLang="en-US" dirty="0">
              <a:latin typeface="新宋体" pitchFamily="49" charset="-122"/>
              <a:ea typeface="新宋体" pitchFamily="49" charset="-122"/>
            </a:endParaRPr>
          </a:p>
        </p:txBody>
      </p:sp>
      <p:sp>
        <p:nvSpPr>
          <p:cNvPr id="8" name="副标题 7"/>
          <p:cNvSpPr>
            <a:spLocks noGrp="1"/>
          </p:cNvSpPr>
          <p:nvPr>
            <p:ph type="subTitle" idx="1"/>
          </p:nvPr>
        </p:nvSpPr>
        <p:spPr>
          <a:xfrm>
            <a:off x="495948" y="1052736"/>
            <a:ext cx="6400800" cy="504056"/>
          </a:xfrm>
        </p:spPr>
        <p:txBody>
          <a:bodyPr>
            <a:normAutofit/>
          </a:bodyPr>
          <a:lstStyle/>
          <a:p>
            <a:pPr algn="l"/>
            <a:r>
              <a:rPr lang="zh-CN" altLang="en-US" sz="2400" dirty="0" smtClean="0"/>
              <a:t>嗯，作品欣赏</a:t>
            </a:r>
            <a:endParaRPr lang="zh-CN" altLang="en-US" sz="2400" dirty="0"/>
          </a:p>
        </p:txBody>
      </p:sp>
      <p:sp>
        <p:nvSpPr>
          <p:cNvPr id="10" name="矩形 9"/>
          <p:cNvSpPr/>
          <p:nvPr/>
        </p:nvSpPr>
        <p:spPr>
          <a:xfrm>
            <a:off x="467544" y="620688"/>
            <a:ext cx="45719"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p:sp>
        <p:nvSpPr>
          <p:cNvPr id="9" name="TextBox 8"/>
          <p:cNvSpPr txBox="1"/>
          <p:nvPr/>
        </p:nvSpPr>
        <p:spPr>
          <a:xfrm>
            <a:off x="513262" y="1552237"/>
            <a:ext cx="3194641" cy="707886"/>
          </a:xfrm>
          <a:prstGeom prst="rect">
            <a:avLst/>
          </a:prstGeom>
          <a:noFill/>
        </p:spPr>
        <p:txBody>
          <a:bodyPr wrap="square" rtlCol="0">
            <a:spAutoFit/>
          </a:bodyPr>
          <a:lstStyle/>
          <a:p>
            <a:r>
              <a:rPr lang="zh-CN" altLang="en-US" sz="2000" dirty="0"/>
              <a:t>铅笔素描大师</a:t>
            </a:r>
            <a:r>
              <a:rPr lang="en-US" altLang="zh-CN" sz="2000" dirty="0" err="1"/>
              <a:t>paul</a:t>
            </a:r>
            <a:r>
              <a:rPr lang="en-US" altLang="zh-CN" sz="2000" dirty="0"/>
              <a:t> </a:t>
            </a:r>
            <a:r>
              <a:rPr lang="en-US" altLang="zh-CN" sz="2000" dirty="0" err="1"/>
              <a:t>cadden</a:t>
            </a:r>
            <a:r>
              <a:rPr lang="zh-CN" altLang="en-US" sz="2000" dirty="0"/>
              <a:t>的素描作品</a:t>
            </a:r>
            <a:endParaRPr lang="zh-CN" altLang="en-US" sz="2000" dirty="0"/>
          </a:p>
        </p:txBody>
      </p:sp>
    </p:spTree>
    <p:extLst>
      <p:ext uri="{BB962C8B-B14F-4D97-AF65-F5344CB8AC3E}">
        <p14:creationId xmlns:p14="http://schemas.microsoft.com/office/powerpoint/2010/main" val="42279902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矩形 3"/>
          <p:cNvSpPr/>
          <p:nvPr/>
        </p:nvSpPr>
        <p:spPr>
          <a:xfrm>
            <a:off x="-55456" y="6480720"/>
            <a:ext cx="9264140" cy="404664"/>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1400" dirty="0" smtClean="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rPr>
              <a:t>制作：郎永康 刘思敏</a:t>
            </a:r>
            <a:endParaRPr lang="zh-CN" altLang="en-US" sz="1400" dirty="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7" name="标题 6"/>
          <p:cNvSpPr>
            <a:spLocks noGrp="1"/>
          </p:cNvSpPr>
          <p:nvPr>
            <p:ph type="ctrTitle"/>
          </p:nvPr>
        </p:nvSpPr>
        <p:spPr>
          <a:xfrm>
            <a:off x="467544" y="332655"/>
            <a:ext cx="5040560" cy="864097"/>
          </a:xfrm>
        </p:spPr>
        <p:txBody>
          <a:bodyPr>
            <a:normAutofit/>
          </a:bodyPr>
          <a:lstStyle/>
          <a:p>
            <a:pPr algn="l"/>
            <a:r>
              <a:rPr lang="zh-CN" altLang="en-US" dirty="0" smtClean="0">
                <a:latin typeface="新宋体" pitchFamily="49" charset="-122"/>
                <a:ea typeface="新宋体" pitchFamily="49" charset="-122"/>
              </a:rPr>
              <a:t>谢谢观看！</a:t>
            </a:r>
            <a:endParaRPr lang="zh-CN" altLang="en-US" dirty="0">
              <a:latin typeface="新宋体" pitchFamily="49" charset="-122"/>
              <a:ea typeface="新宋体" pitchFamily="49" charset="-122"/>
            </a:endParaRPr>
          </a:p>
        </p:txBody>
      </p:sp>
      <p:sp>
        <p:nvSpPr>
          <p:cNvPr id="8" name="副标题 7"/>
          <p:cNvSpPr>
            <a:spLocks noGrp="1"/>
          </p:cNvSpPr>
          <p:nvPr>
            <p:ph type="subTitle" idx="1"/>
          </p:nvPr>
        </p:nvSpPr>
        <p:spPr>
          <a:xfrm>
            <a:off x="495948" y="1052736"/>
            <a:ext cx="6400800" cy="504056"/>
          </a:xfrm>
        </p:spPr>
        <p:txBody>
          <a:bodyPr>
            <a:normAutofit/>
          </a:bodyPr>
          <a:lstStyle/>
          <a:p>
            <a:pPr algn="l"/>
            <a:r>
              <a:rPr lang="zh-CN" altLang="en-US" sz="2400" dirty="0" smtClean="0"/>
              <a:t>十分感谢！</a:t>
            </a:r>
            <a:endParaRPr lang="zh-CN" altLang="en-US" sz="2400" dirty="0"/>
          </a:p>
        </p:txBody>
      </p:sp>
      <p:sp>
        <p:nvSpPr>
          <p:cNvPr id="10" name="矩形 9"/>
          <p:cNvSpPr/>
          <p:nvPr/>
        </p:nvSpPr>
        <p:spPr>
          <a:xfrm>
            <a:off x="467544" y="620688"/>
            <a:ext cx="45719"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628800"/>
            <a:ext cx="7429500" cy="4200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29212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矩形 3"/>
          <p:cNvSpPr/>
          <p:nvPr/>
        </p:nvSpPr>
        <p:spPr>
          <a:xfrm>
            <a:off x="-55456" y="6480720"/>
            <a:ext cx="9264140" cy="404664"/>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1400" dirty="0" smtClean="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rPr>
              <a:t>制作：郎永康 刘思敏</a:t>
            </a:r>
            <a:endParaRPr lang="zh-CN" altLang="en-US" sz="1400" dirty="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7" name="标题 6"/>
          <p:cNvSpPr>
            <a:spLocks noGrp="1"/>
          </p:cNvSpPr>
          <p:nvPr>
            <p:ph type="ctrTitle"/>
          </p:nvPr>
        </p:nvSpPr>
        <p:spPr>
          <a:xfrm>
            <a:off x="467544" y="332655"/>
            <a:ext cx="5040560" cy="864097"/>
          </a:xfrm>
        </p:spPr>
        <p:txBody>
          <a:bodyPr>
            <a:normAutofit/>
          </a:bodyPr>
          <a:lstStyle/>
          <a:p>
            <a:pPr algn="l"/>
            <a:r>
              <a:rPr lang="zh-CN" altLang="en-US" dirty="0" smtClean="0">
                <a:latin typeface="新宋体" pitchFamily="49" charset="-122"/>
                <a:ea typeface="新宋体" pitchFamily="49" charset="-122"/>
              </a:rPr>
              <a:t>目录</a:t>
            </a:r>
            <a:endParaRPr lang="zh-CN" altLang="en-US" dirty="0">
              <a:latin typeface="新宋体" pitchFamily="49" charset="-122"/>
              <a:ea typeface="新宋体" pitchFamily="49" charset="-122"/>
            </a:endParaRPr>
          </a:p>
        </p:txBody>
      </p:sp>
      <p:sp>
        <p:nvSpPr>
          <p:cNvPr id="8" name="副标题 7"/>
          <p:cNvSpPr>
            <a:spLocks noGrp="1"/>
          </p:cNvSpPr>
          <p:nvPr>
            <p:ph type="subTitle" idx="1"/>
          </p:nvPr>
        </p:nvSpPr>
        <p:spPr>
          <a:xfrm>
            <a:off x="495948" y="1052736"/>
            <a:ext cx="6400800" cy="504056"/>
          </a:xfrm>
        </p:spPr>
        <p:txBody>
          <a:bodyPr>
            <a:normAutofit/>
          </a:bodyPr>
          <a:lstStyle/>
          <a:p>
            <a:pPr algn="l"/>
            <a:r>
              <a:rPr lang="zh-CN" altLang="en-US" sz="2400" dirty="0" smtClean="0"/>
              <a:t>素描</a:t>
            </a:r>
            <a:endParaRPr lang="zh-CN" altLang="en-US" sz="2400" dirty="0"/>
          </a:p>
        </p:txBody>
      </p:sp>
      <p:sp>
        <p:nvSpPr>
          <p:cNvPr id="10" name="矩形 9"/>
          <p:cNvSpPr/>
          <p:nvPr/>
        </p:nvSpPr>
        <p:spPr>
          <a:xfrm>
            <a:off x="467544" y="620688"/>
            <a:ext cx="45719"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p:sp>
        <p:nvSpPr>
          <p:cNvPr id="2" name="TextBox 1"/>
          <p:cNvSpPr txBox="1"/>
          <p:nvPr/>
        </p:nvSpPr>
        <p:spPr>
          <a:xfrm>
            <a:off x="755576" y="1988840"/>
            <a:ext cx="2304256" cy="2677656"/>
          </a:xfrm>
          <a:prstGeom prst="rect">
            <a:avLst/>
          </a:prstGeom>
          <a:noFill/>
        </p:spPr>
        <p:txBody>
          <a:bodyPr wrap="square" rtlCol="0">
            <a:spAutoFit/>
          </a:bodyPr>
          <a:lstStyle/>
          <a:p>
            <a:pPr marL="514350" indent="-514350">
              <a:lnSpc>
                <a:spcPct val="200000"/>
              </a:lnSpc>
              <a:buFont typeface="+mj-ea"/>
              <a:buAutoNum type="circleNumDbPlain"/>
            </a:pPr>
            <a:r>
              <a:rPr lang="zh-CN" altLang="en-US" sz="2800" dirty="0" smtClean="0">
                <a:latin typeface="华文中宋" pitchFamily="2" charset="-122"/>
                <a:ea typeface="华文中宋" pitchFamily="2" charset="-122"/>
              </a:rPr>
              <a:t>素描定义</a:t>
            </a:r>
            <a:endParaRPr lang="en-US" altLang="zh-CN" sz="2800" dirty="0" smtClean="0">
              <a:latin typeface="华文中宋" pitchFamily="2" charset="-122"/>
              <a:ea typeface="华文中宋" pitchFamily="2" charset="-122"/>
            </a:endParaRPr>
          </a:p>
          <a:p>
            <a:pPr marL="514350" indent="-514350">
              <a:lnSpc>
                <a:spcPct val="200000"/>
              </a:lnSpc>
              <a:buFont typeface="+mj-ea"/>
              <a:buAutoNum type="circleNumDbPlain"/>
            </a:pPr>
            <a:r>
              <a:rPr lang="zh-CN" altLang="en-US" sz="2800" dirty="0" smtClean="0">
                <a:latin typeface="华文中宋" pitchFamily="2" charset="-122"/>
                <a:ea typeface="华文中宋" pitchFamily="2" charset="-122"/>
              </a:rPr>
              <a:t>工具介绍</a:t>
            </a:r>
            <a:endParaRPr lang="en-US" altLang="zh-CN" sz="2800" dirty="0" smtClean="0">
              <a:latin typeface="华文中宋" pitchFamily="2" charset="-122"/>
              <a:ea typeface="华文中宋" pitchFamily="2" charset="-122"/>
            </a:endParaRPr>
          </a:p>
          <a:p>
            <a:pPr marL="514350" indent="-514350">
              <a:lnSpc>
                <a:spcPct val="200000"/>
              </a:lnSpc>
              <a:buFont typeface="+mj-ea"/>
              <a:buAutoNum type="circleNumDbPlain"/>
            </a:pPr>
            <a:r>
              <a:rPr lang="zh-CN" altLang="en-US" sz="2800" dirty="0" smtClean="0">
                <a:latin typeface="华文中宋" pitchFamily="2" charset="-122"/>
                <a:ea typeface="华文中宋" pitchFamily="2" charset="-122"/>
              </a:rPr>
              <a:t>作品欣赏</a:t>
            </a:r>
            <a:endParaRPr lang="en-US" altLang="zh-CN" sz="2800" dirty="0" smtClean="0">
              <a:latin typeface="华文中宋" pitchFamily="2" charset="-122"/>
              <a:ea typeface="华文中宋"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8464" y="1373336"/>
            <a:ext cx="5080000" cy="5080000"/>
          </a:xfrm>
          <a:prstGeom prst="rect">
            <a:avLst/>
          </a:prstGeom>
          <a:ln>
            <a:noFill/>
          </a:ln>
          <a:effectLst>
            <a:softEdge rad="63500"/>
          </a:effectLst>
        </p:spPr>
      </p:pic>
    </p:spTree>
    <p:extLst>
      <p:ext uri="{BB962C8B-B14F-4D97-AF65-F5344CB8AC3E}">
        <p14:creationId xmlns:p14="http://schemas.microsoft.com/office/powerpoint/2010/main" val="10138503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vertical)">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100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0" dur="500"/>
                                        <p:tgtEl>
                                          <p:spTgt spid="2">
                                            <p:txEl>
                                              <p:pRg st="0" end="0"/>
                                            </p:txEl>
                                          </p:spTgt>
                                        </p:tgtEl>
                                      </p:cBhvr>
                                    </p:animEffect>
                                  </p:childTnLst>
                                </p:cTn>
                              </p:par>
                            </p:childTnLst>
                          </p:cTn>
                        </p:par>
                        <p:par>
                          <p:cTn id="21" fill="hold">
                            <p:stCondLst>
                              <p:cond delay="1500"/>
                            </p:stCondLst>
                            <p:childTnLst>
                              <p:par>
                                <p:cTn id="22" presetID="14" presetClass="entr" presetSubtype="10" fill="hold" nodeType="afterEffect">
                                  <p:stCondLst>
                                    <p:cond delay="100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4" dur="500"/>
                                        <p:tgtEl>
                                          <p:spTgt spid="2">
                                            <p:txEl>
                                              <p:pRg st="1" end="1"/>
                                            </p:txEl>
                                          </p:spTgt>
                                        </p:tgtEl>
                                      </p:cBhvr>
                                    </p:animEffect>
                                  </p:childTnLst>
                                </p:cTn>
                              </p:par>
                            </p:childTnLst>
                          </p:cTn>
                        </p:par>
                        <p:par>
                          <p:cTn id="25" fill="hold">
                            <p:stCondLst>
                              <p:cond delay="3000"/>
                            </p:stCondLst>
                            <p:childTnLst>
                              <p:par>
                                <p:cTn id="26" presetID="14" presetClass="entr" presetSubtype="10" fill="hold" nodeType="afterEffect">
                                  <p:stCondLst>
                                    <p:cond delay="100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矩形 3"/>
          <p:cNvSpPr/>
          <p:nvPr/>
        </p:nvSpPr>
        <p:spPr>
          <a:xfrm>
            <a:off x="-55456" y="6480720"/>
            <a:ext cx="9264140" cy="404664"/>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1400" dirty="0" smtClean="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rPr>
              <a:t>制作：郎永康 刘思敏</a:t>
            </a:r>
            <a:endParaRPr lang="zh-CN" altLang="en-US" sz="1400" dirty="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7" name="标题 6"/>
          <p:cNvSpPr>
            <a:spLocks noGrp="1"/>
          </p:cNvSpPr>
          <p:nvPr>
            <p:ph type="ctrTitle"/>
          </p:nvPr>
        </p:nvSpPr>
        <p:spPr>
          <a:xfrm>
            <a:off x="467544" y="332655"/>
            <a:ext cx="5040560" cy="864097"/>
          </a:xfrm>
        </p:spPr>
        <p:txBody>
          <a:bodyPr>
            <a:normAutofit/>
          </a:bodyPr>
          <a:lstStyle/>
          <a:p>
            <a:pPr algn="l"/>
            <a:r>
              <a:rPr lang="zh-CN" altLang="en-US" dirty="0" smtClean="0">
                <a:latin typeface="新宋体" pitchFamily="49" charset="-122"/>
                <a:ea typeface="新宋体" pitchFamily="49" charset="-122"/>
              </a:rPr>
              <a:t>基本工具目录</a:t>
            </a:r>
            <a:endParaRPr lang="zh-CN" altLang="en-US" dirty="0">
              <a:latin typeface="新宋体" pitchFamily="49" charset="-122"/>
              <a:ea typeface="新宋体" pitchFamily="49" charset="-122"/>
            </a:endParaRPr>
          </a:p>
        </p:txBody>
      </p:sp>
      <p:sp>
        <p:nvSpPr>
          <p:cNvPr id="8" name="副标题 7"/>
          <p:cNvSpPr>
            <a:spLocks noGrp="1"/>
          </p:cNvSpPr>
          <p:nvPr>
            <p:ph type="subTitle" idx="1"/>
          </p:nvPr>
        </p:nvSpPr>
        <p:spPr>
          <a:xfrm>
            <a:off x="495948" y="1052736"/>
            <a:ext cx="6400800" cy="504056"/>
          </a:xfrm>
        </p:spPr>
        <p:txBody>
          <a:bodyPr>
            <a:normAutofit/>
          </a:bodyPr>
          <a:lstStyle/>
          <a:p>
            <a:pPr algn="l"/>
            <a:r>
              <a:rPr lang="zh-CN" altLang="en-US" sz="2400" dirty="0" smtClean="0"/>
              <a:t>目录</a:t>
            </a:r>
            <a:r>
              <a:rPr lang="en-US" altLang="zh-CN" sz="2400" dirty="0" smtClean="0"/>
              <a:t>0.0</a:t>
            </a:r>
            <a:endParaRPr lang="zh-CN" altLang="en-US" sz="2400" dirty="0"/>
          </a:p>
        </p:txBody>
      </p:sp>
      <p:sp>
        <p:nvSpPr>
          <p:cNvPr id="10" name="矩形 9"/>
          <p:cNvSpPr/>
          <p:nvPr/>
        </p:nvSpPr>
        <p:spPr>
          <a:xfrm>
            <a:off x="467544" y="620688"/>
            <a:ext cx="45719"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536333958"/>
              </p:ext>
            </p:extLst>
          </p:nvPr>
        </p:nvGraphicFramePr>
        <p:xfrm>
          <a:off x="514359" y="1484784"/>
          <a:ext cx="8136905" cy="4320480"/>
        </p:xfrm>
        <a:graphic>
          <a:graphicData uri="http://schemas.openxmlformats.org/drawingml/2006/table">
            <a:tbl>
              <a:tblPr firstRow="1">
                <a:tableStyleId>{5C22544A-7EE6-4342-B048-85BDC9FD1C3A}</a:tableStyleId>
              </a:tblPr>
              <a:tblGrid>
                <a:gridCol w="1627381"/>
                <a:gridCol w="1627381"/>
                <a:gridCol w="1627381"/>
                <a:gridCol w="1627381"/>
                <a:gridCol w="1627381"/>
              </a:tblGrid>
              <a:tr h="864096">
                <a:tc>
                  <a:txBody>
                    <a:bodyPr/>
                    <a:lstStyle/>
                    <a:p>
                      <a:pPr algn="ctr"/>
                      <a:endParaRPr lang="zh-CN" altLang="en-US" dirty="0"/>
                    </a:p>
                  </a:txBody>
                  <a:tcPr anchor="ctr"/>
                </a:tc>
                <a:tc>
                  <a:txBody>
                    <a:bodyPr/>
                    <a:lstStyle/>
                    <a:p>
                      <a:pPr algn="ctr"/>
                      <a:r>
                        <a:rPr lang="zh-CN" altLang="en-US" dirty="0" smtClean="0"/>
                        <a:t>上手程度</a:t>
                      </a:r>
                      <a:endParaRPr lang="zh-CN" altLang="en-US" dirty="0"/>
                    </a:p>
                  </a:txBody>
                  <a:tcPr anchor="ctr"/>
                </a:tc>
                <a:tc>
                  <a:txBody>
                    <a:bodyPr/>
                    <a:lstStyle/>
                    <a:p>
                      <a:pPr algn="ctr"/>
                      <a:r>
                        <a:rPr lang="zh-CN" altLang="en-US" dirty="0" smtClean="0"/>
                        <a:t>获取难度</a:t>
                      </a:r>
                      <a:endParaRPr lang="zh-CN" altLang="en-US" dirty="0"/>
                    </a:p>
                  </a:txBody>
                  <a:tcPr anchor="ctr"/>
                </a:tc>
                <a:tc>
                  <a:txBody>
                    <a:bodyPr/>
                    <a:lstStyle/>
                    <a:p>
                      <a:pPr algn="ctr"/>
                      <a:r>
                        <a:rPr lang="zh-CN" altLang="en-US" dirty="0" smtClean="0"/>
                        <a:t>携带难度</a:t>
                      </a:r>
                      <a:endParaRPr lang="zh-CN" altLang="en-US" dirty="0"/>
                    </a:p>
                  </a:txBody>
                  <a:tcPr anchor="ctr"/>
                </a:tc>
                <a:tc>
                  <a:txBody>
                    <a:bodyPr/>
                    <a:lstStyle/>
                    <a:p>
                      <a:pPr algn="ctr"/>
                      <a:r>
                        <a:rPr lang="zh-CN" altLang="en-US" dirty="0" smtClean="0"/>
                        <a:t>耐用性</a:t>
                      </a:r>
                      <a:endParaRPr lang="zh-CN" altLang="en-US" dirty="0"/>
                    </a:p>
                  </a:txBody>
                  <a:tcPr anchor="ctr"/>
                </a:tc>
              </a:tr>
              <a:tr h="864096">
                <a:tc>
                  <a:txBody>
                    <a:bodyPr/>
                    <a:lstStyle/>
                    <a:p>
                      <a:pPr algn="ctr"/>
                      <a:r>
                        <a:rPr lang="zh-CN" altLang="en-US" dirty="0" smtClean="0"/>
                        <a:t>铅笔</a:t>
                      </a:r>
                      <a:endParaRPr lang="zh-CN" altLang="en-US" dirty="0"/>
                    </a:p>
                  </a:txBody>
                  <a:tcPr anchor="ctr"/>
                </a:tc>
                <a:tc>
                  <a:txBody>
                    <a:bodyPr/>
                    <a:lstStyle/>
                    <a:p>
                      <a:pPr algn="ctr"/>
                      <a:r>
                        <a:rPr lang="zh-CN" altLang="en-US" dirty="0" smtClean="0"/>
                        <a:t>简单</a:t>
                      </a:r>
                      <a:endParaRPr lang="zh-CN" altLang="en-US" dirty="0"/>
                    </a:p>
                  </a:txBody>
                  <a:tcPr anchor="ctr"/>
                </a:tc>
                <a:tc>
                  <a:txBody>
                    <a:bodyPr/>
                    <a:lstStyle/>
                    <a:p>
                      <a:pPr algn="ctr"/>
                      <a:r>
                        <a:rPr lang="zh-CN" altLang="en-US" dirty="0" smtClean="0"/>
                        <a:t>简单</a:t>
                      </a:r>
                      <a:endParaRPr lang="zh-CN" altLang="en-US" dirty="0"/>
                    </a:p>
                  </a:txBody>
                  <a:tcPr anchor="ctr"/>
                </a:tc>
                <a:tc>
                  <a:txBody>
                    <a:bodyPr/>
                    <a:lstStyle/>
                    <a:p>
                      <a:pPr algn="ctr"/>
                      <a:r>
                        <a:rPr lang="zh-CN" altLang="en-US" dirty="0" smtClean="0"/>
                        <a:t>简单</a:t>
                      </a:r>
                      <a:endParaRPr lang="zh-CN" altLang="en-US" dirty="0"/>
                    </a:p>
                  </a:txBody>
                  <a:tcPr anchor="ctr"/>
                </a:tc>
                <a:tc>
                  <a:txBody>
                    <a:bodyPr/>
                    <a:lstStyle/>
                    <a:p>
                      <a:pPr algn="ctr"/>
                      <a:r>
                        <a:rPr lang="zh-CN" altLang="en-US" dirty="0" smtClean="0"/>
                        <a:t>一般</a:t>
                      </a:r>
                      <a:endParaRPr lang="zh-CN" altLang="en-US" dirty="0"/>
                    </a:p>
                  </a:txBody>
                  <a:tcPr anchor="ctr"/>
                </a:tc>
              </a:tr>
              <a:tr h="864096">
                <a:tc>
                  <a:txBody>
                    <a:bodyPr/>
                    <a:lstStyle/>
                    <a:p>
                      <a:pPr algn="ctr"/>
                      <a:r>
                        <a:rPr lang="zh-CN" altLang="en-US" dirty="0" smtClean="0"/>
                        <a:t>橡皮</a:t>
                      </a:r>
                      <a:endParaRPr lang="zh-CN" altLang="en-US" dirty="0"/>
                    </a:p>
                  </a:txBody>
                  <a:tcPr anchor="ctr"/>
                </a:tc>
                <a:tc>
                  <a:txBody>
                    <a:bodyPr/>
                    <a:lstStyle/>
                    <a:p>
                      <a:pPr algn="ctr"/>
                      <a:r>
                        <a:rPr lang="zh-CN" altLang="en-US" dirty="0" smtClean="0"/>
                        <a:t>简单</a:t>
                      </a:r>
                      <a:endParaRPr lang="zh-CN" altLang="en-US" dirty="0"/>
                    </a:p>
                  </a:txBody>
                  <a:tcPr anchor="ctr"/>
                </a:tc>
                <a:tc>
                  <a:txBody>
                    <a:bodyPr/>
                    <a:lstStyle/>
                    <a:p>
                      <a:pPr algn="ctr"/>
                      <a:r>
                        <a:rPr lang="zh-CN" altLang="en-US" dirty="0" smtClean="0"/>
                        <a:t>简单</a:t>
                      </a:r>
                      <a:endParaRPr lang="zh-CN" altLang="en-US" dirty="0"/>
                    </a:p>
                  </a:txBody>
                  <a:tcPr anchor="ctr"/>
                </a:tc>
                <a:tc>
                  <a:txBody>
                    <a:bodyPr/>
                    <a:lstStyle/>
                    <a:p>
                      <a:pPr algn="ctr"/>
                      <a:r>
                        <a:rPr lang="zh-CN" altLang="en-US" dirty="0" smtClean="0"/>
                        <a:t>简单</a:t>
                      </a:r>
                      <a:endParaRPr lang="zh-CN" altLang="en-US" dirty="0"/>
                    </a:p>
                  </a:txBody>
                  <a:tcPr anchor="ctr"/>
                </a:tc>
                <a:tc>
                  <a:txBody>
                    <a:bodyPr/>
                    <a:lstStyle/>
                    <a:p>
                      <a:pPr algn="ctr"/>
                      <a:r>
                        <a:rPr lang="zh-CN" altLang="en-US" dirty="0" smtClean="0"/>
                        <a:t>低</a:t>
                      </a:r>
                      <a:endParaRPr lang="zh-CN" altLang="en-US" dirty="0"/>
                    </a:p>
                  </a:txBody>
                  <a:tcPr anchor="ctr"/>
                </a:tc>
              </a:tr>
              <a:tr h="864096">
                <a:tc>
                  <a:txBody>
                    <a:bodyPr/>
                    <a:lstStyle/>
                    <a:p>
                      <a:pPr algn="ctr"/>
                      <a:r>
                        <a:rPr lang="zh-CN" altLang="en-US" dirty="0" smtClean="0"/>
                        <a:t>素描纸</a:t>
                      </a:r>
                      <a:endParaRPr lang="zh-CN" altLang="en-US" dirty="0"/>
                    </a:p>
                  </a:txBody>
                  <a:tcPr anchor="ctr"/>
                </a:tc>
                <a:tc>
                  <a:txBody>
                    <a:bodyPr/>
                    <a:lstStyle/>
                    <a:p>
                      <a:pPr algn="ctr"/>
                      <a:r>
                        <a:rPr lang="zh-CN" altLang="en-US" dirty="0" smtClean="0"/>
                        <a:t>一般</a:t>
                      </a:r>
                      <a:endParaRPr lang="zh-CN" altLang="en-US" dirty="0"/>
                    </a:p>
                  </a:txBody>
                  <a:tcPr anchor="ctr"/>
                </a:tc>
                <a:tc>
                  <a:txBody>
                    <a:bodyPr/>
                    <a:lstStyle/>
                    <a:p>
                      <a:pPr algn="ctr"/>
                      <a:r>
                        <a:rPr lang="zh-CN" altLang="en-US" dirty="0" smtClean="0"/>
                        <a:t>简单</a:t>
                      </a:r>
                      <a:endParaRPr lang="zh-CN" altLang="en-US" dirty="0"/>
                    </a:p>
                  </a:txBody>
                  <a:tcPr anchor="ctr"/>
                </a:tc>
                <a:tc>
                  <a:txBody>
                    <a:bodyPr/>
                    <a:lstStyle/>
                    <a:p>
                      <a:pPr algn="ctr"/>
                      <a:r>
                        <a:rPr lang="zh-CN" altLang="en-US" dirty="0" smtClean="0"/>
                        <a:t>一般</a:t>
                      </a:r>
                      <a:endParaRPr lang="zh-CN" altLang="en-US" dirty="0"/>
                    </a:p>
                  </a:txBody>
                  <a:tcPr anchor="ctr"/>
                </a:tc>
                <a:tc>
                  <a:txBody>
                    <a:bodyPr/>
                    <a:lstStyle/>
                    <a:p>
                      <a:pPr algn="ctr"/>
                      <a:r>
                        <a:rPr lang="zh-CN" altLang="en-US" dirty="0" smtClean="0"/>
                        <a:t>一次性</a:t>
                      </a:r>
                      <a:endParaRPr lang="zh-CN" altLang="en-US" dirty="0"/>
                    </a:p>
                  </a:txBody>
                  <a:tcPr anchor="ctr"/>
                </a:tc>
              </a:tr>
              <a:tr h="864096">
                <a:tc>
                  <a:txBody>
                    <a:bodyPr/>
                    <a:lstStyle/>
                    <a:p>
                      <a:pPr algn="ctr"/>
                      <a:r>
                        <a:rPr lang="zh-CN" altLang="en-US" dirty="0" smtClean="0"/>
                        <a:t>画板</a:t>
                      </a:r>
                      <a:endParaRPr lang="zh-CN" altLang="en-US" dirty="0"/>
                    </a:p>
                  </a:txBody>
                  <a:tcPr anchor="ctr"/>
                </a:tc>
                <a:tc>
                  <a:txBody>
                    <a:bodyPr/>
                    <a:lstStyle/>
                    <a:p>
                      <a:pPr algn="ctr"/>
                      <a:r>
                        <a:rPr lang="zh-CN" altLang="en-US" dirty="0" smtClean="0"/>
                        <a:t>简单</a:t>
                      </a:r>
                      <a:endParaRPr lang="zh-CN" altLang="en-US" dirty="0"/>
                    </a:p>
                  </a:txBody>
                  <a:tcPr anchor="ctr"/>
                </a:tc>
                <a:tc>
                  <a:txBody>
                    <a:bodyPr/>
                    <a:lstStyle/>
                    <a:p>
                      <a:pPr algn="ctr"/>
                      <a:r>
                        <a:rPr lang="zh-CN" altLang="en-US" dirty="0" smtClean="0"/>
                        <a:t>一般</a:t>
                      </a:r>
                      <a:endParaRPr lang="zh-CN" altLang="en-US" dirty="0"/>
                    </a:p>
                  </a:txBody>
                  <a:tcPr anchor="ctr"/>
                </a:tc>
                <a:tc>
                  <a:txBody>
                    <a:bodyPr/>
                    <a:lstStyle/>
                    <a:p>
                      <a:pPr algn="ctr"/>
                      <a:r>
                        <a:rPr lang="zh-CN" altLang="en-US" dirty="0" smtClean="0"/>
                        <a:t>难</a:t>
                      </a:r>
                      <a:endParaRPr lang="zh-CN" altLang="en-US" dirty="0"/>
                    </a:p>
                  </a:txBody>
                  <a:tcPr anchor="ctr"/>
                </a:tc>
                <a:tc>
                  <a:txBody>
                    <a:bodyPr/>
                    <a:lstStyle/>
                    <a:p>
                      <a:pPr algn="ctr"/>
                      <a:r>
                        <a:rPr lang="zh-CN" altLang="en-US" smtClean="0"/>
                        <a:t>高</a:t>
                      </a:r>
                      <a:endParaRPr lang="zh-CN" altLang="en-US"/>
                    </a:p>
                  </a:txBody>
                  <a:tcPr anchor="ctr"/>
                </a:tc>
              </a:tr>
            </a:tbl>
          </a:graphicData>
        </a:graphic>
      </p:graphicFrame>
    </p:spTree>
    <p:extLst>
      <p:ext uri="{BB962C8B-B14F-4D97-AF65-F5344CB8AC3E}">
        <p14:creationId xmlns:p14="http://schemas.microsoft.com/office/powerpoint/2010/main" val="17733626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矩形 3"/>
          <p:cNvSpPr/>
          <p:nvPr/>
        </p:nvSpPr>
        <p:spPr>
          <a:xfrm>
            <a:off x="-55456" y="6480720"/>
            <a:ext cx="9264140" cy="404664"/>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1400" dirty="0" smtClean="0">
                <a:ln w="18415" cmpd="sng">
                  <a:noFill/>
                  <a:prstDash val="solid"/>
                </a:ln>
                <a:solidFill>
                  <a:schemeClr val="bg1"/>
                </a:solidFill>
                <a:effectLst>
                  <a:outerShdw blurRad="63500" dir="3600000" algn="tl" rotWithShape="0">
                    <a:srgbClr val="000000">
                      <a:alpha val="70000"/>
                    </a:srgbClr>
                  </a:outerShdw>
                </a:effectLst>
                <a:latin typeface="微软雅黑" pitchFamily="34" charset="-122"/>
                <a:ea typeface="微软雅黑" pitchFamily="34" charset="-122"/>
              </a:rPr>
              <a:t>制作：郎永康 刘思敏</a:t>
            </a:r>
            <a:endParaRPr lang="zh-CN" altLang="en-US" sz="1400" dirty="0">
              <a:ln w="18415" cmpd="sng">
                <a:noFill/>
                <a:prstDash val="solid"/>
              </a:ln>
              <a:solidFill>
                <a:schemeClr val="bg1"/>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7" name="标题 6"/>
          <p:cNvSpPr>
            <a:spLocks noGrp="1"/>
          </p:cNvSpPr>
          <p:nvPr>
            <p:ph type="ctrTitle"/>
          </p:nvPr>
        </p:nvSpPr>
        <p:spPr>
          <a:xfrm>
            <a:off x="467544" y="332655"/>
            <a:ext cx="5040560" cy="864097"/>
          </a:xfrm>
        </p:spPr>
        <p:txBody>
          <a:bodyPr>
            <a:normAutofit/>
          </a:bodyPr>
          <a:lstStyle/>
          <a:p>
            <a:pPr algn="l"/>
            <a:r>
              <a:rPr lang="zh-CN" altLang="en-US" dirty="0" smtClean="0">
                <a:latin typeface="新宋体" pitchFamily="49" charset="-122"/>
                <a:ea typeface="新宋体" pitchFamily="49" charset="-122"/>
              </a:rPr>
              <a:t>一</a:t>
            </a:r>
            <a:r>
              <a:rPr lang="en-US" altLang="zh-CN" dirty="0" smtClean="0">
                <a:latin typeface="新宋体" pitchFamily="49" charset="-122"/>
                <a:ea typeface="新宋体" pitchFamily="49" charset="-122"/>
              </a:rPr>
              <a:t>.</a:t>
            </a:r>
            <a:r>
              <a:rPr lang="zh-CN" altLang="en-US" dirty="0" smtClean="0">
                <a:latin typeface="新宋体" pitchFamily="49" charset="-122"/>
                <a:ea typeface="新宋体" pitchFamily="49" charset="-122"/>
              </a:rPr>
              <a:t>素描</a:t>
            </a:r>
            <a:r>
              <a:rPr lang="zh-CN" altLang="en-US" dirty="0" smtClean="0">
                <a:latin typeface="新宋体" pitchFamily="49" charset="-122"/>
                <a:ea typeface="新宋体" pitchFamily="49" charset="-122"/>
              </a:rPr>
              <a:t>基本介绍</a:t>
            </a:r>
            <a:endParaRPr lang="zh-CN" altLang="en-US" dirty="0">
              <a:latin typeface="新宋体" pitchFamily="49" charset="-122"/>
              <a:ea typeface="新宋体" pitchFamily="49" charset="-122"/>
            </a:endParaRPr>
          </a:p>
        </p:txBody>
      </p:sp>
      <p:sp>
        <p:nvSpPr>
          <p:cNvPr id="8" name="副标题 7"/>
          <p:cNvSpPr>
            <a:spLocks noGrp="1"/>
          </p:cNvSpPr>
          <p:nvPr>
            <p:ph type="subTitle" idx="1"/>
          </p:nvPr>
        </p:nvSpPr>
        <p:spPr>
          <a:xfrm>
            <a:off x="495948" y="1052736"/>
            <a:ext cx="6400800" cy="504056"/>
          </a:xfrm>
        </p:spPr>
        <p:txBody>
          <a:bodyPr>
            <a:normAutofit/>
          </a:bodyPr>
          <a:lstStyle/>
          <a:p>
            <a:pPr algn="l"/>
            <a:r>
              <a:rPr lang="zh-CN" altLang="en-US" sz="2400" dirty="0" smtClean="0"/>
              <a:t>了解素描</a:t>
            </a:r>
            <a:endParaRPr lang="zh-CN" altLang="en-US" sz="2400" dirty="0"/>
          </a:p>
        </p:txBody>
      </p:sp>
      <p:sp>
        <p:nvSpPr>
          <p:cNvPr id="10" name="矩形 9"/>
          <p:cNvSpPr/>
          <p:nvPr/>
        </p:nvSpPr>
        <p:spPr>
          <a:xfrm>
            <a:off x="467544" y="620688"/>
            <a:ext cx="45719"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 name="TextBox 4"/>
          <p:cNvSpPr txBox="1"/>
          <p:nvPr/>
        </p:nvSpPr>
        <p:spPr>
          <a:xfrm>
            <a:off x="513263" y="2276872"/>
            <a:ext cx="2304256" cy="2862322"/>
          </a:xfrm>
          <a:prstGeom prst="rect">
            <a:avLst/>
          </a:prstGeom>
          <a:noFill/>
        </p:spPr>
        <p:txBody>
          <a:bodyPr wrap="square" rtlCol="0">
            <a:spAutoFit/>
          </a:bodyPr>
          <a:lstStyle/>
          <a:p>
            <a:r>
              <a:rPr lang="zh-CN" altLang="en-US" dirty="0"/>
              <a:t>使用单一色彩表现明度变化的绘画。绘画工具而在画面载体上按照一定的绘制原则而有意塑造物体形态的美术活动。速写是素描的一种变式。素描水平是反映绘画者空间造型能力的重要指标之一。</a:t>
            </a:r>
          </a:p>
        </p:txBody>
      </p:sp>
      <p:sp>
        <p:nvSpPr>
          <p:cNvPr id="9" name="TextBox 8"/>
          <p:cNvSpPr txBox="1"/>
          <p:nvPr/>
        </p:nvSpPr>
        <p:spPr>
          <a:xfrm>
            <a:off x="755576" y="1743199"/>
            <a:ext cx="1728192" cy="461665"/>
          </a:xfrm>
          <a:prstGeom prst="rect">
            <a:avLst/>
          </a:prstGeom>
          <a:noFill/>
        </p:spPr>
        <p:txBody>
          <a:bodyPr wrap="square" rtlCol="0">
            <a:spAutoFit/>
          </a:bodyPr>
          <a:lstStyle/>
          <a:p>
            <a:r>
              <a:rPr lang="zh-CN" altLang="en-US" sz="2400" dirty="0" smtClean="0">
                <a:latin typeface="华文楷体" pitchFamily="2" charset="-122"/>
                <a:ea typeface="华文楷体" pitchFamily="2" charset="-122"/>
              </a:rPr>
              <a:t>素描的定义</a:t>
            </a:r>
            <a:endParaRPr lang="zh-CN" altLang="en-US" sz="2400" dirty="0">
              <a:latin typeface="华文楷体" pitchFamily="2" charset="-122"/>
              <a:ea typeface="华文楷体" pitchFamily="2" charset="-122"/>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268760"/>
            <a:ext cx="5630700" cy="3744416"/>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639619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25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14" presetClass="entr" presetSubtype="1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矩形标注 2"/>
          <p:cNvSpPr/>
          <p:nvPr/>
        </p:nvSpPr>
        <p:spPr>
          <a:xfrm>
            <a:off x="5877212" y="2253956"/>
            <a:ext cx="2987824" cy="1800200"/>
          </a:xfrm>
          <a:prstGeom prst="wedgeRectCallout">
            <a:avLst/>
          </a:prstGeom>
          <a:solidFill>
            <a:schemeClr val="tx1">
              <a:lumMod val="65000"/>
              <a:lumOff val="35000"/>
            </a:schemeClr>
          </a:solidFill>
          <a:ln>
            <a:solidFill>
              <a:schemeClr val="accent5">
                <a:lumMod val="60000"/>
                <a:lumOff val="40000"/>
              </a:schemeClr>
            </a:solidFill>
          </a:ln>
          <a:effectLst>
            <a:reflection blurRad="6350" stA="52000" endA="300" endPos="35000" dir="5400000" sy="-100000" algn="bl" rotWithShape="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 name="矩形 3"/>
          <p:cNvSpPr/>
          <p:nvPr/>
        </p:nvSpPr>
        <p:spPr>
          <a:xfrm>
            <a:off x="-55456" y="6480720"/>
            <a:ext cx="9264140" cy="404664"/>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1400" dirty="0" smtClean="0">
                <a:ln w="18415" cmpd="sng">
                  <a:noFill/>
                  <a:prstDash val="solid"/>
                </a:ln>
                <a:solidFill>
                  <a:prstClr val="white"/>
                </a:solidFill>
                <a:effectLst>
                  <a:outerShdw blurRad="63500" dir="3600000" algn="tl" rotWithShape="0">
                    <a:srgbClr val="000000">
                      <a:alpha val="70000"/>
                    </a:srgbClr>
                  </a:outerShdw>
                </a:effectLst>
                <a:latin typeface="华文楷体" pitchFamily="2" charset="-122"/>
                <a:ea typeface="华文楷体" pitchFamily="2" charset="-122"/>
              </a:rPr>
              <a:t>制作：郎永康 刘思敏</a:t>
            </a:r>
            <a:endParaRPr lang="zh-CN" altLang="en-US" sz="1400" dirty="0">
              <a:ln w="18415" cmpd="sng">
                <a:noFill/>
                <a:prstDash val="solid"/>
              </a:ln>
              <a:solidFill>
                <a:prstClr val="white"/>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9" name="文本占位符 8"/>
          <p:cNvSpPr>
            <a:spLocks noGrp="1"/>
          </p:cNvSpPr>
          <p:nvPr>
            <p:ph type="body" sz="half" idx="2"/>
          </p:nvPr>
        </p:nvSpPr>
        <p:spPr>
          <a:xfrm>
            <a:off x="215516" y="1340768"/>
            <a:ext cx="5544616" cy="2680845"/>
          </a:xfrm>
          <a:gradFill flip="none" rotWithShape="1">
            <a:gsLst>
              <a:gs pos="0">
                <a:schemeClr val="bg1">
                  <a:lumMod val="65000"/>
                </a:schemeClr>
              </a:gs>
              <a:gs pos="20000">
                <a:schemeClr val="bg1"/>
              </a:gs>
              <a:gs pos="100000">
                <a:schemeClr val="tx1">
                  <a:lumMod val="75000"/>
                  <a:lumOff val="25000"/>
                </a:schemeClr>
              </a:gs>
            </a:gsLst>
            <a:lin ang="2700000" scaled="1"/>
            <a:tileRect/>
          </a:gradFill>
          <a:ln w="57150">
            <a:solidFill>
              <a:schemeClr val="bg1">
                <a:lumMod val="85000"/>
              </a:schemeClr>
            </a:solidFill>
          </a:ln>
        </p:spPr>
        <p:txBody>
          <a:bodyPr>
            <a:normAutofit/>
          </a:bodyPr>
          <a:lstStyle/>
          <a:p>
            <a:r>
              <a:rPr lang="zh-CN" altLang="en-US" sz="1600" dirty="0" smtClean="0">
                <a:latin typeface="楷体" pitchFamily="49" charset="-122"/>
                <a:ea typeface="楷体" pitchFamily="49" charset="-122"/>
              </a:rPr>
              <a:t> </a:t>
            </a:r>
            <a:r>
              <a:rPr lang="zh-CN" altLang="en-US" sz="1800" dirty="0" smtClean="0">
                <a:latin typeface="楷体" pitchFamily="49" charset="-122"/>
                <a:ea typeface="楷体" pitchFamily="49" charset="-122"/>
              </a:rPr>
              <a:t>素描</a:t>
            </a:r>
            <a:r>
              <a:rPr lang="zh-CN" altLang="en-US" sz="1800" dirty="0">
                <a:latin typeface="楷体" pitchFamily="49" charset="-122"/>
                <a:ea typeface="楷体" pitchFamily="49" charset="-122"/>
              </a:rPr>
              <a:t>需要的工具较多，一般分为</a:t>
            </a:r>
            <a:r>
              <a:rPr lang="zh-CN" altLang="en-US" sz="1800" u="sng" dirty="0">
                <a:latin typeface="楷体" pitchFamily="49" charset="-122"/>
                <a:ea typeface="楷体" pitchFamily="49" charset="-122"/>
              </a:rPr>
              <a:t>笔</a:t>
            </a:r>
            <a:r>
              <a:rPr lang="zh-CN" altLang="en-US" sz="1800" dirty="0">
                <a:latin typeface="楷体" pitchFamily="49" charset="-122"/>
                <a:ea typeface="楷体" pitchFamily="49" charset="-122"/>
              </a:rPr>
              <a:t>、</a:t>
            </a:r>
            <a:r>
              <a:rPr lang="zh-CN" altLang="en-US" sz="1800" u="sng" dirty="0">
                <a:latin typeface="楷体" pitchFamily="49" charset="-122"/>
                <a:ea typeface="楷体" pitchFamily="49" charset="-122"/>
              </a:rPr>
              <a:t>纸</a:t>
            </a:r>
            <a:r>
              <a:rPr lang="zh-CN" altLang="en-US" sz="1800" dirty="0">
                <a:latin typeface="楷体" pitchFamily="49" charset="-122"/>
                <a:ea typeface="楷体" pitchFamily="49" charset="-122"/>
              </a:rPr>
              <a:t>、</a:t>
            </a:r>
            <a:r>
              <a:rPr lang="zh-CN" altLang="en-US" sz="1800" u="sng" dirty="0">
                <a:latin typeface="楷体" pitchFamily="49" charset="-122"/>
                <a:ea typeface="楷体" pitchFamily="49" charset="-122"/>
              </a:rPr>
              <a:t>画板</a:t>
            </a:r>
            <a:r>
              <a:rPr lang="zh-CN" altLang="en-US" sz="1800" dirty="0" smtClean="0">
                <a:latin typeface="楷体" pitchFamily="49" charset="-122"/>
                <a:ea typeface="楷体" pitchFamily="49" charset="-122"/>
              </a:rPr>
              <a:t>等三类。</a:t>
            </a:r>
            <a:endParaRPr lang="en-US" altLang="zh-CN" sz="1800" dirty="0" smtClean="0">
              <a:latin typeface="楷体" pitchFamily="49" charset="-122"/>
              <a:ea typeface="楷体" pitchFamily="49" charset="-122"/>
            </a:endParaRPr>
          </a:p>
          <a:p>
            <a:pPr marL="342900" indent="-342900">
              <a:buFont typeface="+mj-lt"/>
              <a:buAutoNum type="arabicPeriod"/>
            </a:pPr>
            <a:r>
              <a:rPr lang="zh-CN" altLang="en-US" sz="1600" dirty="0">
                <a:latin typeface="楷体" pitchFamily="49" charset="-122"/>
                <a:ea typeface="楷体" pitchFamily="49" charset="-122"/>
              </a:rPr>
              <a:t>笔类：包含各种软硬及型号不同的铅笔、炭笔、绘画专用笔等</a:t>
            </a:r>
            <a:r>
              <a:rPr lang="zh-CN" altLang="en-US" sz="1600" dirty="0" smtClean="0">
                <a:latin typeface="楷体" pitchFamily="49" charset="-122"/>
                <a:ea typeface="楷体" pitchFamily="49" charset="-122"/>
              </a:rPr>
              <a:t>。</a:t>
            </a:r>
            <a:endParaRPr lang="en-US" altLang="zh-CN" sz="1600" dirty="0" smtClean="0">
              <a:latin typeface="楷体" pitchFamily="49" charset="-122"/>
              <a:ea typeface="楷体" pitchFamily="49" charset="-122"/>
            </a:endParaRPr>
          </a:p>
          <a:p>
            <a:pPr marL="342900" indent="-342900">
              <a:buFont typeface="+mj-lt"/>
              <a:buAutoNum type="arabicPeriod"/>
            </a:pPr>
            <a:r>
              <a:rPr lang="zh-CN" altLang="en-US" sz="1600" dirty="0">
                <a:latin typeface="楷体" pitchFamily="49" charset="-122"/>
                <a:ea typeface="楷体" pitchFamily="49" charset="-122"/>
              </a:rPr>
              <a:t>纸类：专业素描纸、素描本</a:t>
            </a:r>
            <a:r>
              <a:rPr lang="en-US" altLang="zh-CN" sz="1600" dirty="0">
                <a:latin typeface="楷体" pitchFamily="49" charset="-122"/>
                <a:ea typeface="楷体" pitchFamily="49" charset="-122"/>
              </a:rPr>
              <a:t>8</a:t>
            </a:r>
            <a:r>
              <a:rPr lang="zh-CN" altLang="en-US" sz="1600" dirty="0">
                <a:latin typeface="楷体" pitchFamily="49" charset="-122"/>
                <a:ea typeface="楷体" pitchFamily="49" charset="-122"/>
              </a:rPr>
              <a:t>开和</a:t>
            </a:r>
            <a:r>
              <a:rPr lang="en-US" altLang="zh-CN" sz="1600" dirty="0">
                <a:latin typeface="楷体" pitchFamily="49" charset="-122"/>
                <a:ea typeface="楷体" pitchFamily="49" charset="-122"/>
              </a:rPr>
              <a:t>16</a:t>
            </a:r>
            <a:r>
              <a:rPr lang="zh-CN" altLang="en-US" sz="1600" dirty="0">
                <a:latin typeface="楷体" pitchFamily="49" charset="-122"/>
                <a:ea typeface="楷体" pitchFamily="49" charset="-122"/>
              </a:rPr>
              <a:t>开、速写本、笔记本、素描书等</a:t>
            </a:r>
            <a:r>
              <a:rPr lang="zh-CN" altLang="en-US" sz="1600" dirty="0" smtClean="0">
                <a:latin typeface="楷体" pitchFamily="49" charset="-122"/>
                <a:ea typeface="楷体" pitchFamily="49" charset="-122"/>
              </a:rPr>
              <a:t>。</a:t>
            </a:r>
            <a:endParaRPr lang="en-US" altLang="zh-CN" sz="1600" dirty="0" smtClean="0">
              <a:latin typeface="楷体" pitchFamily="49" charset="-122"/>
              <a:ea typeface="楷体" pitchFamily="49" charset="-122"/>
            </a:endParaRPr>
          </a:p>
          <a:p>
            <a:pPr marL="342900" indent="-342900">
              <a:buFont typeface="+mj-lt"/>
              <a:buAutoNum type="arabicPeriod"/>
            </a:pPr>
            <a:r>
              <a:rPr lang="zh-CN" altLang="en-US" sz="1600" dirty="0">
                <a:latin typeface="楷体" pitchFamily="49" charset="-122"/>
                <a:ea typeface="楷体" pitchFamily="49" charset="-122"/>
              </a:rPr>
              <a:t>画板：画板、画架、画夹、凳子、速写板等。另外还有经常会使用的如橡皮擦、美工刀、工具盒、美工笔和书写钢笔等工具。</a:t>
            </a:r>
          </a:p>
        </p:txBody>
      </p:sp>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4149079"/>
            <a:ext cx="5616624" cy="2246649"/>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标题 6"/>
          <p:cNvSpPr txBox="1">
            <a:spLocks/>
          </p:cNvSpPr>
          <p:nvPr/>
        </p:nvSpPr>
        <p:spPr>
          <a:xfrm>
            <a:off x="467544" y="260648"/>
            <a:ext cx="5040560" cy="864097"/>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zh-CN" altLang="en-US" sz="4400" b="0" dirty="0" smtClean="0">
                <a:latin typeface="新宋体" pitchFamily="49" charset="-122"/>
                <a:ea typeface="新宋体" pitchFamily="49" charset="-122"/>
              </a:rPr>
              <a:t>二</a:t>
            </a:r>
            <a:r>
              <a:rPr lang="en-US" altLang="zh-CN" sz="4400" b="0" dirty="0" smtClean="0">
                <a:latin typeface="新宋体" pitchFamily="49" charset="-122"/>
                <a:ea typeface="新宋体" pitchFamily="49" charset="-122"/>
              </a:rPr>
              <a:t>.</a:t>
            </a:r>
            <a:r>
              <a:rPr lang="zh-CN" altLang="en-US" sz="4400" b="0" dirty="0" smtClean="0">
                <a:latin typeface="新宋体" pitchFamily="49" charset="-122"/>
                <a:ea typeface="新宋体" pitchFamily="49" charset="-122"/>
              </a:rPr>
              <a:t>素描</a:t>
            </a:r>
            <a:r>
              <a:rPr lang="zh-CN" altLang="en-US" sz="4400" b="0" dirty="0" smtClean="0">
                <a:latin typeface="新宋体" pitchFamily="49" charset="-122"/>
                <a:ea typeface="新宋体" pitchFamily="49" charset="-122"/>
              </a:rPr>
              <a:t>工具介绍</a:t>
            </a:r>
            <a:endParaRPr lang="zh-CN" altLang="en-US" sz="4400" b="0" dirty="0">
              <a:latin typeface="新宋体" pitchFamily="49" charset="-122"/>
              <a:ea typeface="新宋体" pitchFamily="49" charset="-122"/>
            </a:endParaRPr>
          </a:p>
        </p:txBody>
      </p:sp>
      <p:sp>
        <p:nvSpPr>
          <p:cNvPr id="14" name="矩形 13"/>
          <p:cNvSpPr/>
          <p:nvPr/>
        </p:nvSpPr>
        <p:spPr>
          <a:xfrm>
            <a:off x="467544" y="620688"/>
            <a:ext cx="45719"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 name="TextBox 1"/>
          <p:cNvSpPr txBox="1"/>
          <p:nvPr/>
        </p:nvSpPr>
        <p:spPr>
          <a:xfrm>
            <a:off x="6070406" y="2420888"/>
            <a:ext cx="2592288" cy="1200329"/>
          </a:xfrm>
          <a:prstGeom prst="rect">
            <a:avLst/>
          </a:prstGeom>
          <a:noFill/>
        </p:spPr>
        <p:txBody>
          <a:bodyPr wrap="square" rtlCol="0">
            <a:spAutoFit/>
          </a:bodyPr>
          <a:lstStyle/>
          <a:p>
            <a:r>
              <a:rPr lang="zh-CN" altLang="en-US" dirty="0" smtClean="0">
                <a:solidFill>
                  <a:schemeClr val="bg1"/>
                </a:solidFill>
              </a:rPr>
              <a:t>画笔：铅笔</a:t>
            </a:r>
            <a:r>
              <a:rPr lang="zh-CN" altLang="en-US" dirty="0">
                <a:solidFill>
                  <a:schemeClr val="bg1"/>
                </a:solidFill>
              </a:rPr>
              <a:t>、炭笔、木炭</a:t>
            </a:r>
            <a:r>
              <a:rPr lang="zh-CN" altLang="en-US" dirty="0" smtClean="0">
                <a:solidFill>
                  <a:schemeClr val="bg1"/>
                </a:solidFill>
              </a:rPr>
              <a:t>条等</a:t>
            </a:r>
            <a:endParaRPr lang="en-US" altLang="zh-CN" dirty="0" smtClean="0">
              <a:solidFill>
                <a:schemeClr val="bg1"/>
              </a:solidFill>
            </a:endParaRPr>
          </a:p>
          <a:p>
            <a:r>
              <a:rPr lang="zh-CN" altLang="en-US" dirty="0" smtClean="0">
                <a:solidFill>
                  <a:schemeClr val="bg1"/>
                </a:solidFill>
              </a:rPr>
              <a:t>素描纸：厚</a:t>
            </a:r>
            <a:r>
              <a:rPr lang="zh-CN" altLang="en-US" dirty="0">
                <a:solidFill>
                  <a:schemeClr val="bg1"/>
                </a:solidFill>
              </a:rPr>
              <a:t>净而有肌理的素描纸</a:t>
            </a:r>
          </a:p>
        </p:txBody>
      </p:sp>
    </p:spTree>
    <p:extLst>
      <p:ext uri="{BB962C8B-B14F-4D97-AF65-F5344CB8AC3E}">
        <p14:creationId xmlns:p14="http://schemas.microsoft.com/office/powerpoint/2010/main" val="7655385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fade">
                                      <p:cBhvr>
                                        <p:cTn id="15" dur="500"/>
                                        <p:tgtEl>
                                          <p:spTgt spid="9">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uiExpand="1" build="p" animBg="1"/>
      <p:bldP spid="1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矩形 4"/>
          <p:cNvSpPr/>
          <p:nvPr/>
        </p:nvSpPr>
        <p:spPr>
          <a:xfrm>
            <a:off x="2483768" y="476672"/>
            <a:ext cx="6660232" cy="1296144"/>
          </a:xfrm>
          <a:prstGeom prst="rect">
            <a:avLst/>
          </a:prstGeom>
          <a:gradFill flip="none" rotWithShape="1">
            <a:gsLst>
              <a:gs pos="0">
                <a:schemeClr val="bg1"/>
              </a:gs>
              <a:gs pos="28000">
                <a:schemeClr val="accent1">
                  <a:tint val="44500"/>
                  <a:satMod val="160000"/>
                </a:schemeClr>
              </a:gs>
              <a:gs pos="100000">
                <a:schemeClr val="tx1">
                  <a:lumMod val="65000"/>
                  <a:lumOff val="3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456" y="6480720"/>
            <a:ext cx="9264140" cy="404664"/>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1400" dirty="0" smtClean="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rPr>
              <a:t>制作：郎永康 刘思敏</a:t>
            </a:r>
            <a:endParaRPr lang="zh-CN" altLang="en-US" sz="1400" dirty="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7" name="标题 6"/>
          <p:cNvSpPr>
            <a:spLocks noGrp="1"/>
          </p:cNvSpPr>
          <p:nvPr>
            <p:ph type="ctrTitle"/>
          </p:nvPr>
        </p:nvSpPr>
        <p:spPr>
          <a:xfrm>
            <a:off x="467544" y="332655"/>
            <a:ext cx="5040560" cy="864097"/>
          </a:xfrm>
        </p:spPr>
        <p:txBody>
          <a:bodyPr>
            <a:normAutofit/>
          </a:bodyPr>
          <a:lstStyle/>
          <a:p>
            <a:pPr algn="l"/>
            <a:r>
              <a:rPr lang="zh-CN" altLang="en-US" dirty="0">
                <a:latin typeface="新宋体" pitchFamily="49" charset="-122"/>
                <a:ea typeface="新宋体" pitchFamily="49" charset="-122"/>
              </a:rPr>
              <a:t>铅笔</a:t>
            </a:r>
          </a:p>
        </p:txBody>
      </p:sp>
      <p:sp>
        <p:nvSpPr>
          <p:cNvPr id="8" name="副标题 7"/>
          <p:cNvSpPr>
            <a:spLocks noGrp="1"/>
          </p:cNvSpPr>
          <p:nvPr>
            <p:ph type="subTitle" idx="1"/>
          </p:nvPr>
        </p:nvSpPr>
        <p:spPr>
          <a:xfrm>
            <a:off x="495948" y="1052736"/>
            <a:ext cx="1699788" cy="1728192"/>
          </a:xfrm>
        </p:spPr>
        <p:txBody>
          <a:bodyPr>
            <a:normAutofit/>
          </a:bodyPr>
          <a:lstStyle/>
          <a:p>
            <a:pPr algn="l"/>
            <a:r>
              <a:rPr lang="zh-CN" altLang="en-US" sz="2400" dirty="0" smtClean="0"/>
              <a:t>素描</a:t>
            </a:r>
            <a:r>
              <a:rPr lang="zh-CN" altLang="en-US" sz="2400" dirty="0" smtClean="0"/>
              <a:t>工具</a:t>
            </a:r>
            <a:endParaRPr lang="en-US" altLang="zh-CN" sz="2400" dirty="0" smtClean="0"/>
          </a:p>
          <a:p>
            <a:pPr algn="l"/>
            <a:r>
              <a:rPr lang="zh-CN" altLang="en-US" sz="2400" dirty="0" smtClean="0"/>
              <a:t>基本介绍</a:t>
            </a:r>
            <a:endParaRPr lang="zh-CN" altLang="en-US" sz="2400" dirty="0"/>
          </a:p>
        </p:txBody>
      </p:sp>
      <p:sp>
        <p:nvSpPr>
          <p:cNvPr id="10" name="矩形 9"/>
          <p:cNvSpPr/>
          <p:nvPr/>
        </p:nvSpPr>
        <p:spPr>
          <a:xfrm>
            <a:off x="467544" y="620688"/>
            <a:ext cx="45719"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951650"/>
            <a:ext cx="6793605" cy="4529070"/>
          </a:xfrm>
          <a:prstGeom prst="rect">
            <a:avLst/>
          </a:prstGeom>
        </p:spPr>
      </p:pic>
      <p:sp>
        <p:nvSpPr>
          <p:cNvPr id="2" name="TextBox 1"/>
          <p:cNvSpPr txBox="1"/>
          <p:nvPr/>
        </p:nvSpPr>
        <p:spPr>
          <a:xfrm>
            <a:off x="2483768" y="620688"/>
            <a:ext cx="5904656" cy="954107"/>
          </a:xfrm>
          <a:prstGeom prst="rect">
            <a:avLst/>
          </a:prstGeom>
          <a:noFill/>
        </p:spPr>
        <p:txBody>
          <a:bodyPr wrap="square" rtlCol="0">
            <a:spAutoFit/>
          </a:bodyPr>
          <a:lstStyle/>
          <a:p>
            <a:r>
              <a:rPr lang="zh-CN" altLang="en-US" sz="1400" b="1" dirty="0">
                <a:solidFill>
                  <a:schemeClr val="bg1"/>
                </a:solidFill>
              </a:rPr>
              <a:t>新手只需要选</a:t>
            </a:r>
            <a:r>
              <a:rPr lang="en-US" altLang="zh-CN" sz="1400" b="1" dirty="0">
                <a:solidFill>
                  <a:srgbClr val="FF0000"/>
                </a:solidFill>
              </a:rPr>
              <a:t>HB</a:t>
            </a:r>
            <a:r>
              <a:rPr lang="zh-CN" altLang="en-US" sz="1400" b="1" dirty="0">
                <a:solidFill>
                  <a:srgbClr val="FF0000"/>
                </a:solidFill>
              </a:rPr>
              <a:t>、</a:t>
            </a:r>
            <a:r>
              <a:rPr lang="en-US" altLang="zh-CN" sz="1400" b="1" dirty="0">
                <a:solidFill>
                  <a:srgbClr val="FF0000"/>
                </a:solidFill>
              </a:rPr>
              <a:t>2B</a:t>
            </a:r>
            <a:r>
              <a:rPr lang="zh-CN" altLang="en-US" sz="1400" b="1" dirty="0">
                <a:solidFill>
                  <a:srgbClr val="FF0000"/>
                </a:solidFill>
              </a:rPr>
              <a:t>、</a:t>
            </a:r>
            <a:r>
              <a:rPr lang="en-US" altLang="zh-CN" sz="1400" b="1" dirty="0">
                <a:solidFill>
                  <a:srgbClr val="FF0000"/>
                </a:solidFill>
              </a:rPr>
              <a:t>4B</a:t>
            </a:r>
            <a:r>
              <a:rPr lang="zh-CN" altLang="en-US" sz="1400" b="1" dirty="0">
                <a:solidFill>
                  <a:srgbClr val="FF0000"/>
                </a:solidFill>
              </a:rPr>
              <a:t>、</a:t>
            </a:r>
            <a:r>
              <a:rPr lang="en-US" altLang="zh-CN" sz="1400" b="1" dirty="0">
                <a:solidFill>
                  <a:srgbClr val="FF0000"/>
                </a:solidFill>
              </a:rPr>
              <a:t>6B</a:t>
            </a:r>
            <a:r>
              <a:rPr lang="zh-CN" altLang="en-US" sz="1400" b="1" dirty="0">
                <a:solidFill>
                  <a:srgbClr val="FF0000"/>
                </a:solidFill>
              </a:rPr>
              <a:t>、</a:t>
            </a:r>
            <a:r>
              <a:rPr lang="en-US" altLang="zh-CN" sz="1400" b="1" dirty="0">
                <a:solidFill>
                  <a:srgbClr val="FF0000"/>
                </a:solidFill>
              </a:rPr>
              <a:t>8B</a:t>
            </a:r>
            <a:r>
              <a:rPr lang="zh-CN" altLang="en-US" sz="1400" b="1" dirty="0">
                <a:solidFill>
                  <a:srgbClr val="FF0000"/>
                </a:solidFill>
              </a:rPr>
              <a:t>。</a:t>
            </a:r>
          </a:p>
          <a:p>
            <a:r>
              <a:rPr lang="zh-CN" altLang="en-US" sz="1400" b="1" dirty="0" smtClean="0">
                <a:solidFill>
                  <a:schemeClr val="bg1"/>
                </a:solidFill>
              </a:rPr>
              <a:t>这些是画素描最常用到的铅笔，</a:t>
            </a:r>
            <a:r>
              <a:rPr lang="en-US" altLang="zh-CN" sz="1400" b="1" dirty="0" smtClean="0">
                <a:solidFill>
                  <a:srgbClr val="FF0000"/>
                </a:solidFill>
              </a:rPr>
              <a:t>H—6H</a:t>
            </a:r>
            <a:r>
              <a:rPr lang="zh-CN" altLang="en-US" sz="1400" b="1" dirty="0" smtClean="0">
                <a:solidFill>
                  <a:schemeClr val="bg1"/>
                </a:solidFill>
              </a:rPr>
              <a:t>的铅笔适合刻画素描的细节、非常细微</a:t>
            </a:r>
            <a:r>
              <a:rPr lang="zh-CN" altLang="en-US" sz="1400" b="1" dirty="0">
                <a:solidFill>
                  <a:schemeClr val="bg1"/>
                </a:solidFill>
              </a:rPr>
              <a:t>的地方</a:t>
            </a:r>
            <a:r>
              <a:rPr lang="zh-CN" altLang="en-US" sz="1400" b="1" dirty="0" smtClean="0">
                <a:solidFill>
                  <a:schemeClr val="bg1"/>
                </a:solidFill>
              </a:rPr>
              <a:t>，并不适合大面积涂色，需要注意。</a:t>
            </a:r>
            <a:endParaRPr lang="zh-CN" altLang="en-US" sz="1400" b="1" dirty="0">
              <a:solidFill>
                <a:schemeClr val="bg1"/>
              </a:solidFill>
            </a:endParaRPr>
          </a:p>
          <a:p>
            <a:r>
              <a:rPr lang="zh-CN" altLang="en-US" sz="1400" b="1" dirty="0">
                <a:solidFill>
                  <a:schemeClr val="bg1"/>
                </a:solidFill>
              </a:rPr>
              <a:t>铅笔的品牌、质量、价格也有所</a:t>
            </a:r>
            <a:r>
              <a:rPr lang="zh-CN" altLang="en-US" sz="1400" b="1" dirty="0" smtClean="0">
                <a:solidFill>
                  <a:schemeClr val="bg1"/>
                </a:solidFill>
              </a:rPr>
              <a:t>差别，根据自身需求选择。</a:t>
            </a:r>
            <a:endParaRPr lang="zh-CN" altLang="en-US" sz="1400" b="1" dirty="0">
              <a:solidFill>
                <a:schemeClr val="bg1"/>
              </a:solidFill>
            </a:endParaRPr>
          </a:p>
        </p:txBody>
      </p:sp>
    </p:spTree>
    <p:extLst>
      <p:ext uri="{BB962C8B-B14F-4D97-AF65-F5344CB8AC3E}">
        <p14:creationId xmlns:p14="http://schemas.microsoft.com/office/powerpoint/2010/main" val="1166022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500"/>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fade">
                                      <p:cBhvr>
                                        <p:cTn id="34" dur="500"/>
                                        <p:tgtEl>
                                          <p:spTgt spid="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fade">
                                      <p:cBhvr>
                                        <p:cTn id="3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矩形 3"/>
          <p:cNvSpPr/>
          <p:nvPr/>
        </p:nvSpPr>
        <p:spPr>
          <a:xfrm>
            <a:off x="-55456" y="6480720"/>
            <a:ext cx="9264140" cy="404664"/>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1400" dirty="0" smtClean="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rPr>
              <a:t>制作：郎永康 刘思敏</a:t>
            </a:r>
            <a:endParaRPr lang="zh-CN" altLang="en-US" sz="1400" dirty="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7" name="标题 6"/>
          <p:cNvSpPr>
            <a:spLocks noGrp="1"/>
          </p:cNvSpPr>
          <p:nvPr>
            <p:ph type="ctrTitle"/>
          </p:nvPr>
        </p:nvSpPr>
        <p:spPr>
          <a:xfrm>
            <a:off x="467544" y="332655"/>
            <a:ext cx="5040560" cy="864097"/>
          </a:xfrm>
        </p:spPr>
        <p:txBody>
          <a:bodyPr>
            <a:normAutofit/>
          </a:bodyPr>
          <a:lstStyle/>
          <a:p>
            <a:pPr algn="l"/>
            <a:r>
              <a:rPr lang="zh-CN" altLang="en-US" dirty="0">
                <a:latin typeface="新宋体" pitchFamily="49" charset="-122"/>
                <a:ea typeface="新宋体" pitchFamily="49" charset="-122"/>
              </a:rPr>
              <a:t>橡皮</a:t>
            </a:r>
            <a:endParaRPr lang="zh-CN" altLang="en-US" dirty="0">
              <a:latin typeface="新宋体" pitchFamily="49" charset="-122"/>
              <a:ea typeface="新宋体" pitchFamily="49" charset="-122"/>
            </a:endParaRPr>
          </a:p>
        </p:txBody>
      </p:sp>
      <p:sp>
        <p:nvSpPr>
          <p:cNvPr id="8" name="副标题 7"/>
          <p:cNvSpPr>
            <a:spLocks noGrp="1"/>
          </p:cNvSpPr>
          <p:nvPr>
            <p:ph type="subTitle" idx="1"/>
          </p:nvPr>
        </p:nvSpPr>
        <p:spPr>
          <a:xfrm>
            <a:off x="495948" y="1052736"/>
            <a:ext cx="6400800" cy="504056"/>
          </a:xfrm>
        </p:spPr>
        <p:txBody>
          <a:bodyPr>
            <a:normAutofit/>
          </a:bodyPr>
          <a:lstStyle/>
          <a:p>
            <a:pPr algn="l"/>
            <a:r>
              <a:rPr lang="zh-CN" altLang="en-US" sz="2400" dirty="0" smtClean="0"/>
              <a:t>素描工具</a:t>
            </a:r>
            <a:r>
              <a:rPr lang="en-US" altLang="zh-CN" sz="2400" dirty="0" smtClean="0"/>
              <a:t>——</a:t>
            </a:r>
            <a:r>
              <a:rPr lang="zh-CN" altLang="en-US" sz="2400" dirty="0" smtClean="0"/>
              <a:t>基本介绍</a:t>
            </a:r>
            <a:endParaRPr lang="zh-CN" altLang="en-US" sz="2400" dirty="0"/>
          </a:p>
        </p:txBody>
      </p:sp>
      <p:sp>
        <p:nvSpPr>
          <p:cNvPr id="10" name="矩形 9"/>
          <p:cNvSpPr/>
          <p:nvPr/>
        </p:nvSpPr>
        <p:spPr>
          <a:xfrm>
            <a:off x="467544" y="620688"/>
            <a:ext cx="45719"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 y="3556360"/>
            <a:ext cx="9144000" cy="2924360"/>
          </a:xfrm>
          <a:prstGeom prst="rect">
            <a:avLst/>
          </a:prstGeom>
        </p:spPr>
      </p:pic>
      <p:sp>
        <p:nvSpPr>
          <p:cNvPr id="3" name="TextBox 2"/>
          <p:cNvSpPr txBox="1"/>
          <p:nvPr/>
        </p:nvSpPr>
        <p:spPr>
          <a:xfrm>
            <a:off x="467544" y="1556792"/>
            <a:ext cx="4063351" cy="1477328"/>
          </a:xfrm>
          <a:prstGeom prst="rect">
            <a:avLst/>
          </a:prstGeom>
          <a:noFill/>
        </p:spPr>
        <p:txBody>
          <a:bodyPr wrap="square" rtlCol="0">
            <a:spAutoFit/>
          </a:bodyPr>
          <a:lstStyle/>
          <a:p>
            <a:r>
              <a:rPr lang="zh-CN" altLang="en-US" dirty="0" smtClean="0"/>
              <a:t>         特点</a:t>
            </a:r>
            <a:r>
              <a:rPr lang="zh-CN" altLang="en-US" dirty="0"/>
              <a:t>：有两种，一种质地较硬，</a:t>
            </a:r>
            <a:r>
              <a:rPr lang="zh-CN" altLang="en-US" dirty="0" smtClean="0"/>
              <a:t>无法折</a:t>
            </a:r>
            <a:r>
              <a:rPr lang="zh-CN" altLang="en-US" dirty="0"/>
              <a:t>弯，擦拭时对于素描纸的伤害</a:t>
            </a:r>
            <a:r>
              <a:rPr lang="zh-CN" altLang="en-US" dirty="0" smtClean="0"/>
              <a:t>较大</a:t>
            </a:r>
            <a:endParaRPr lang="en-US" altLang="zh-CN" dirty="0"/>
          </a:p>
          <a:p>
            <a:r>
              <a:rPr lang="en-US" altLang="zh-CN" dirty="0" smtClean="0"/>
              <a:t>        </a:t>
            </a:r>
            <a:r>
              <a:rPr lang="zh-CN" altLang="en-US" dirty="0" smtClean="0"/>
              <a:t>一</a:t>
            </a:r>
            <a:r>
              <a:rPr lang="zh-CN" altLang="en-US" dirty="0"/>
              <a:t>种稍软，可以按压成弯形，按压时柔软，对于纸张的伤害较小。</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4870" y="799582"/>
            <a:ext cx="3759002" cy="2533567"/>
          </a:xfrm>
          <a:prstGeom prst="rect">
            <a:avLst/>
          </a:prstGeom>
          <a:ln w="88900" cap="sq" cmpd="thickThin">
            <a:solidFill>
              <a:schemeClr val="bg1">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166022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矩形标注 5"/>
          <p:cNvSpPr/>
          <p:nvPr/>
        </p:nvSpPr>
        <p:spPr>
          <a:xfrm>
            <a:off x="827584" y="1960902"/>
            <a:ext cx="1368152" cy="3384376"/>
          </a:xfrm>
          <a:prstGeom prst="wedgeRectCallou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456" y="6480720"/>
            <a:ext cx="9264140" cy="404664"/>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1400" dirty="0" smtClean="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rPr>
              <a:t>制作：郎永康 刘思敏</a:t>
            </a:r>
            <a:endParaRPr lang="zh-CN" altLang="en-US" sz="1400" dirty="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7" name="标题 6"/>
          <p:cNvSpPr>
            <a:spLocks noGrp="1"/>
          </p:cNvSpPr>
          <p:nvPr>
            <p:ph type="ctrTitle"/>
          </p:nvPr>
        </p:nvSpPr>
        <p:spPr>
          <a:xfrm>
            <a:off x="467544" y="332655"/>
            <a:ext cx="5040560" cy="864097"/>
          </a:xfrm>
        </p:spPr>
        <p:txBody>
          <a:bodyPr>
            <a:normAutofit/>
          </a:bodyPr>
          <a:lstStyle/>
          <a:p>
            <a:pPr algn="l"/>
            <a:r>
              <a:rPr lang="zh-CN" altLang="en-US" dirty="0" smtClean="0">
                <a:latin typeface="新宋体" pitchFamily="49" charset="-122"/>
                <a:ea typeface="新宋体" pitchFamily="49" charset="-122"/>
              </a:rPr>
              <a:t>素描纸</a:t>
            </a:r>
            <a:endParaRPr lang="zh-CN" altLang="en-US" dirty="0">
              <a:latin typeface="新宋体" pitchFamily="49" charset="-122"/>
              <a:ea typeface="新宋体" pitchFamily="49" charset="-122"/>
            </a:endParaRPr>
          </a:p>
        </p:txBody>
      </p:sp>
      <p:sp>
        <p:nvSpPr>
          <p:cNvPr id="8" name="副标题 7"/>
          <p:cNvSpPr>
            <a:spLocks noGrp="1"/>
          </p:cNvSpPr>
          <p:nvPr>
            <p:ph type="subTitle" idx="1"/>
          </p:nvPr>
        </p:nvSpPr>
        <p:spPr>
          <a:xfrm>
            <a:off x="495948" y="1052736"/>
            <a:ext cx="6400800" cy="504056"/>
          </a:xfrm>
        </p:spPr>
        <p:txBody>
          <a:bodyPr>
            <a:normAutofit/>
          </a:bodyPr>
          <a:lstStyle/>
          <a:p>
            <a:pPr algn="l"/>
            <a:r>
              <a:rPr lang="zh-CN" altLang="en-US" sz="2400" dirty="0" smtClean="0"/>
              <a:t>素描工具</a:t>
            </a:r>
            <a:r>
              <a:rPr lang="en-US" altLang="zh-CN" sz="2400" dirty="0" smtClean="0"/>
              <a:t>——</a:t>
            </a:r>
            <a:r>
              <a:rPr lang="zh-CN" altLang="en-US" sz="2400" dirty="0" smtClean="0"/>
              <a:t>基本介绍</a:t>
            </a:r>
            <a:endParaRPr lang="zh-CN" altLang="en-US" sz="2400" dirty="0"/>
          </a:p>
        </p:txBody>
      </p:sp>
      <p:sp>
        <p:nvSpPr>
          <p:cNvPr id="10" name="矩形 9"/>
          <p:cNvSpPr/>
          <p:nvPr/>
        </p:nvSpPr>
        <p:spPr>
          <a:xfrm>
            <a:off x="467544" y="620688"/>
            <a:ext cx="45719"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691544"/>
            <a:ext cx="6012160" cy="3789176"/>
          </a:xfrm>
          <a:prstGeom prst="rect">
            <a:avLst/>
          </a:prstGeom>
        </p:spPr>
      </p:pic>
      <p:sp>
        <p:nvSpPr>
          <p:cNvPr id="3" name="TextBox 2"/>
          <p:cNvSpPr txBox="1"/>
          <p:nvPr/>
        </p:nvSpPr>
        <p:spPr>
          <a:xfrm>
            <a:off x="3143280" y="1222238"/>
            <a:ext cx="6000720" cy="1477328"/>
          </a:xfrm>
          <a:prstGeom prst="rect">
            <a:avLst/>
          </a:prstGeom>
          <a:noFill/>
        </p:spPr>
        <p:txBody>
          <a:bodyPr wrap="square" rtlCol="0">
            <a:spAutoFit/>
          </a:bodyPr>
          <a:lstStyle/>
          <a:p>
            <a:pPr algn="ctr"/>
            <a:r>
              <a:rPr lang="zh-CN" altLang="en-US" u="sng" dirty="0" smtClean="0">
                <a:latin typeface="华文中宋" pitchFamily="2" charset="-122"/>
                <a:ea typeface="华文中宋" pitchFamily="2" charset="-122"/>
              </a:rPr>
              <a:t>一般</a:t>
            </a:r>
            <a:r>
              <a:rPr lang="zh-CN" altLang="en-US" u="sng" dirty="0">
                <a:latin typeface="华文中宋" pitchFamily="2" charset="-122"/>
                <a:ea typeface="华文中宋" pitchFamily="2" charset="-122"/>
              </a:rPr>
              <a:t>用</a:t>
            </a:r>
            <a:r>
              <a:rPr lang="en-US" altLang="zh-CN" u="sng" dirty="0">
                <a:latin typeface="华文中宋" pitchFamily="2" charset="-122"/>
                <a:ea typeface="华文中宋" pitchFamily="2" charset="-122"/>
              </a:rPr>
              <a:t>8K</a:t>
            </a:r>
            <a:r>
              <a:rPr lang="zh-CN" altLang="en-US" u="sng" dirty="0">
                <a:latin typeface="华文中宋" pitchFamily="2" charset="-122"/>
                <a:ea typeface="华文中宋" pitchFamily="2" charset="-122"/>
              </a:rPr>
              <a:t>或</a:t>
            </a:r>
            <a:r>
              <a:rPr lang="en-US" altLang="zh-CN" u="sng" dirty="0">
                <a:latin typeface="华文中宋" pitchFamily="2" charset="-122"/>
                <a:ea typeface="华文中宋" pitchFamily="2" charset="-122"/>
              </a:rPr>
              <a:t>4K</a:t>
            </a:r>
            <a:r>
              <a:rPr lang="zh-CN" altLang="en-US" u="sng" dirty="0">
                <a:latin typeface="华文中宋" pitchFamily="2" charset="-122"/>
                <a:ea typeface="华文中宋" pitchFamily="2" charset="-122"/>
              </a:rPr>
              <a:t>练习</a:t>
            </a:r>
            <a:r>
              <a:rPr lang="zh-CN" altLang="en-US" dirty="0"/>
              <a:t>。</a:t>
            </a:r>
          </a:p>
          <a:p>
            <a:r>
              <a:rPr lang="zh-CN" altLang="en-US" dirty="0"/>
              <a:t>刚开始画可以用一种纸质薄一点的也可以，价格比较低，一般每张几毛。练习打形以及简单的明暗练习还是可以的。缺点就是这种纸不利于反复擦改，后期画素描就换成厚的素描纸</a:t>
            </a:r>
            <a:r>
              <a:rPr lang="zh-CN" altLang="en-US" dirty="0" smtClean="0"/>
              <a:t>。</a:t>
            </a:r>
            <a:endParaRPr lang="zh-CN" altLang="en-US" dirty="0"/>
          </a:p>
        </p:txBody>
      </p:sp>
      <p:sp>
        <p:nvSpPr>
          <p:cNvPr id="5" name="TextBox 4"/>
          <p:cNvSpPr txBox="1"/>
          <p:nvPr/>
        </p:nvSpPr>
        <p:spPr>
          <a:xfrm>
            <a:off x="827584" y="1960902"/>
            <a:ext cx="1523608" cy="3693319"/>
          </a:xfrm>
          <a:prstGeom prst="rect">
            <a:avLst/>
          </a:prstGeom>
          <a:noFill/>
        </p:spPr>
        <p:txBody>
          <a:bodyPr wrap="square" rtlCol="0">
            <a:spAutoFit/>
          </a:bodyPr>
          <a:lstStyle/>
          <a:p>
            <a:r>
              <a:rPr lang="zh-CN" altLang="en-US" dirty="0"/>
              <a:t>只需</a:t>
            </a:r>
            <a:r>
              <a:rPr lang="zh-CN" altLang="en-US" dirty="0" smtClean="0"/>
              <a:t>根据</a:t>
            </a:r>
            <a:r>
              <a:rPr lang="zh-CN" altLang="en-US" dirty="0"/>
              <a:t>个人条件选择即可，总之素描纸选择纸质较厚、纹路清晰、有手感，摸上去有粗糙的一面是正面，用作画画，容易上色。</a:t>
            </a:r>
          </a:p>
          <a:p>
            <a:endParaRPr lang="zh-CN" altLang="en-US" dirty="0"/>
          </a:p>
        </p:txBody>
      </p:sp>
    </p:spTree>
    <p:extLst>
      <p:ext uri="{BB962C8B-B14F-4D97-AF65-F5344CB8AC3E}">
        <p14:creationId xmlns:p14="http://schemas.microsoft.com/office/powerpoint/2010/main" val="1166022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ox(out)">
                                      <p:cBhvr>
                                        <p:cTn id="20" dur="1000"/>
                                        <p:tgtEl>
                                          <p:spTgt spid="3">
                                            <p:txEl>
                                              <p:pRg st="0" end="0"/>
                                            </p:txEl>
                                          </p:spTgt>
                                        </p:tgtEl>
                                      </p:cBhvr>
                                    </p:animEffect>
                                  </p:childTnLst>
                                </p:cTn>
                              </p:par>
                              <p:par>
                                <p:cTn id="21" presetID="4" presetClass="entr" presetSubtype="32"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ox(out)">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075796"/>
            <a:ext cx="3816424" cy="3816424"/>
          </a:xfrm>
          <a:prstGeom prst="rect">
            <a:avLst/>
          </a:prstGeom>
        </p:spPr>
      </p:pic>
      <p:sp>
        <p:nvSpPr>
          <p:cNvPr id="4" name="矩形 3"/>
          <p:cNvSpPr/>
          <p:nvPr/>
        </p:nvSpPr>
        <p:spPr>
          <a:xfrm>
            <a:off x="-55456" y="6480720"/>
            <a:ext cx="9264140" cy="404664"/>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1400" dirty="0" smtClean="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rPr>
              <a:t>制作：郎永康 刘思敏</a:t>
            </a:r>
            <a:endParaRPr lang="zh-CN" altLang="en-US" sz="1400" dirty="0">
              <a:ln w="18415" cmpd="sng">
                <a:noFill/>
                <a:prstDash val="solid"/>
              </a:ln>
              <a:solidFill>
                <a:prstClr val="white"/>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7" name="标题 6"/>
          <p:cNvSpPr>
            <a:spLocks noGrp="1"/>
          </p:cNvSpPr>
          <p:nvPr>
            <p:ph type="ctrTitle"/>
          </p:nvPr>
        </p:nvSpPr>
        <p:spPr>
          <a:xfrm>
            <a:off x="467544" y="332655"/>
            <a:ext cx="5040560" cy="864097"/>
          </a:xfrm>
        </p:spPr>
        <p:txBody>
          <a:bodyPr>
            <a:normAutofit/>
          </a:bodyPr>
          <a:lstStyle/>
          <a:p>
            <a:pPr algn="l"/>
            <a:r>
              <a:rPr lang="zh-CN" altLang="en-US" dirty="0">
                <a:latin typeface="新宋体" pitchFamily="49" charset="-122"/>
                <a:ea typeface="新宋体" pitchFamily="49" charset="-122"/>
              </a:rPr>
              <a:t>画板</a:t>
            </a:r>
            <a:endParaRPr lang="zh-CN" altLang="en-US" dirty="0">
              <a:latin typeface="新宋体" pitchFamily="49" charset="-122"/>
              <a:ea typeface="新宋体" pitchFamily="49" charset="-122"/>
            </a:endParaRPr>
          </a:p>
        </p:txBody>
      </p:sp>
      <p:sp>
        <p:nvSpPr>
          <p:cNvPr id="8" name="副标题 7"/>
          <p:cNvSpPr>
            <a:spLocks noGrp="1"/>
          </p:cNvSpPr>
          <p:nvPr>
            <p:ph type="subTitle" idx="1"/>
          </p:nvPr>
        </p:nvSpPr>
        <p:spPr>
          <a:xfrm>
            <a:off x="495948" y="1052736"/>
            <a:ext cx="6400800" cy="504056"/>
          </a:xfrm>
        </p:spPr>
        <p:txBody>
          <a:bodyPr>
            <a:normAutofit/>
          </a:bodyPr>
          <a:lstStyle/>
          <a:p>
            <a:pPr algn="l"/>
            <a:r>
              <a:rPr lang="zh-CN" altLang="en-US" sz="2400" dirty="0" smtClean="0"/>
              <a:t>素描工具</a:t>
            </a:r>
            <a:r>
              <a:rPr lang="en-US" altLang="zh-CN" sz="2400" dirty="0" smtClean="0"/>
              <a:t>——</a:t>
            </a:r>
            <a:r>
              <a:rPr lang="zh-CN" altLang="en-US" sz="2400" dirty="0" smtClean="0"/>
              <a:t>基本介绍</a:t>
            </a:r>
            <a:endParaRPr lang="zh-CN" altLang="en-US" sz="2400" dirty="0"/>
          </a:p>
        </p:txBody>
      </p:sp>
      <p:sp>
        <p:nvSpPr>
          <p:cNvPr id="10" name="矩形 9"/>
          <p:cNvSpPr/>
          <p:nvPr/>
        </p:nvSpPr>
        <p:spPr>
          <a:xfrm>
            <a:off x="467544" y="620688"/>
            <a:ext cx="45719"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403" y="2422004"/>
            <a:ext cx="3168352" cy="3836998"/>
          </a:xfrm>
          <a:prstGeom prst="rect">
            <a:avLst/>
          </a:prstGeom>
          <a:ln>
            <a:noFill/>
          </a:ln>
          <a:effectLst>
            <a:outerShdw blurRad="190500" algn="tl" rotWithShape="0">
              <a:srgbClr val="000000">
                <a:alpha val="70000"/>
              </a:srgbClr>
            </a:outerShdw>
          </a:effectLst>
        </p:spPr>
      </p:pic>
      <p:sp>
        <p:nvSpPr>
          <p:cNvPr id="3" name="TextBox 2"/>
          <p:cNvSpPr txBox="1"/>
          <p:nvPr/>
        </p:nvSpPr>
        <p:spPr>
          <a:xfrm>
            <a:off x="1246488" y="1954868"/>
            <a:ext cx="1525312"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dirty="0"/>
              <a:t>用</a:t>
            </a:r>
            <a:r>
              <a:rPr lang="en-US" altLang="zh-CN" dirty="0"/>
              <a:t>60x45</a:t>
            </a:r>
            <a:r>
              <a:rPr lang="zh-CN" altLang="en-US" dirty="0"/>
              <a:t>即可。</a:t>
            </a:r>
            <a:endParaRPr lang="zh-CN" altLang="en-US" dirty="0"/>
          </a:p>
        </p:txBody>
      </p:sp>
      <p:sp>
        <p:nvSpPr>
          <p:cNvPr id="6" name="TextBox 5"/>
          <p:cNvSpPr txBox="1"/>
          <p:nvPr/>
        </p:nvSpPr>
        <p:spPr>
          <a:xfrm>
            <a:off x="5652120" y="1037635"/>
            <a:ext cx="3168352" cy="2031325"/>
          </a:xfrm>
          <a:prstGeom prst="rect">
            <a:avLst/>
          </a:prstGeom>
          <a:noFill/>
        </p:spPr>
        <p:txBody>
          <a:bodyPr wrap="square" rtlCol="0">
            <a:spAutoFit/>
          </a:bodyPr>
          <a:lstStyle/>
          <a:p>
            <a:r>
              <a:rPr lang="zh-CN" altLang="en-US" dirty="0" smtClean="0"/>
              <a:t>         另外</a:t>
            </a:r>
            <a:r>
              <a:rPr lang="zh-CN" altLang="en-US" dirty="0"/>
              <a:t>也可以使用速写板，特点面积小，携带方便，适合画</a:t>
            </a:r>
            <a:r>
              <a:rPr lang="en-US" altLang="zh-CN" dirty="0"/>
              <a:t>8k</a:t>
            </a:r>
            <a:r>
              <a:rPr lang="zh-CN" altLang="en-US" dirty="0"/>
              <a:t>的素描。在画室画速写或者出门画风景，在电脑前画照片都非常合适。一般头部带夹子，方便更换纸张。选择时以较硬不宜变形、防潮的为好。</a:t>
            </a:r>
            <a:endParaRPr lang="zh-CN" altLang="en-US" dirty="0"/>
          </a:p>
        </p:txBody>
      </p:sp>
    </p:spTree>
    <p:extLst>
      <p:ext uri="{BB962C8B-B14F-4D97-AF65-F5344CB8AC3E}">
        <p14:creationId xmlns:p14="http://schemas.microsoft.com/office/powerpoint/2010/main" val="36276232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3" grpId="0" animBg="1"/>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678</Words>
  <Application>Microsoft Office PowerPoint</Application>
  <PresentationFormat>全屏显示(4:3)</PresentationFormat>
  <Paragraphs>84</Paragraphs>
  <Slides>12</Slides>
  <Notes>0</Notes>
  <HiddenSlides>0</HiddenSlides>
  <MMClips>0</MMClips>
  <ScaleCrop>false</ScaleCrop>
  <HeadingPairs>
    <vt:vector size="4" baseType="variant">
      <vt:variant>
        <vt:lpstr>主题</vt:lpstr>
      </vt:variant>
      <vt:variant>
        <vt:i4>6</vt:i4>
      </vt:variant>
      <vt:variant>
        <vt:lpstr>幻灯片标题</vt:lpstr>
      </vt:variant>
      <vt:variant>
        <vt:i4>12</vt:i4>
      </vt:variant>
    </vt:vector>
  </HeadingPairs>
  <TitlesOfParts>
    <vt:vector size="18" baseType="lpstr">
      <vt:lpstr>Office 主题</vt:lpstr>
      <vt:lpstr>1_Office 主题</vt:lpstr>
      <vt:lpstr>2_Office 主题</vt:lpstr>
      <vt:lpstr>3_Office 主题</vt:lpstr>
      <vt:lpstr>4_Office 主题</vt:lpstr>
      <vt:lpstr>5_Office 主题</vt:lpstr>
      <vt:lpstr>认识素描工具</vt:lpstr>
      <vt:lpstr>目录</vt:lpstr>
      <vt:lpstr>基本工具目录</vt:lpstr>
      <vt:lpstr>一.素描基本介绍</vt:lpstr>
      <vt:lpstr>PowerPoint 演示文稿</vt:lpstr>
      <vt:lpstr>铅笔</vt:lpstr>
      <vt:lpstr>橡皮</vt:lpstr>
      <vt:lpstr>素描纸</vt:lpstr>
      <vt:lpstr>画板</vt:lpstr>
      <vt:lpstr>三.作品欣赏</vt:lpstr>
      <vt:lpstr>三.作品欣赏</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97</cp:revision>
  <dcterms:created xsi:type="dcterms:W3CDTF">2021-11-30T23:58:03Z</dcterms:created>
  <dcterms:modified xsi:type="dcterms:W3CDTF">2021-12-08T01:33:46Z</dcterms:modified>
</cp:coreProperties>
</file>