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4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2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89E4-751B-4CA8-8188-0603A6251CB5}" type="datetimeFigureOut">
              <a:rPr lang="zh-CN" altLang="en-US" smtClean="0"/>
              <a:t>2021/12/21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9220-5A7F-4D6F-BB44-F562292106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883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89E4-751B-4CA8-8188-0603A6251CB5}" type="datetimeFigureOut">
              <a:rPr lang="zh-CN" altLang="en-US" smtClean="0"/>
              <a:t>2021/12/21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9220-5A7F-4D6F-BB44-F562292106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9127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89E4-751B-4CA8-8188-0603A6251CB5}" type="datetimeFigureOut">
              <a:rPr lang="zh-CN" altLang="en-US" smtClean="0"/>
              <a:t>2021/12/21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9220-5A7F-4D6F-BB44-F562292106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8930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89E4-751B-4CA8-8188-0603A6251CB5}" type="datetimeFigureOut">
              <a:rPr lang="zh-CN" altLang="en-US" smtClean="0"/>
              <a:t>2021/12/21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9220-5A7F-4D6F-BB44-F5622921064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89E4-751B-4CA8-8188-0603A6251CB5}" type="datetimeFigureOut">
              <a:rPr lang="zh-CN" altLang="en-US" smtClean="0"/>
              <a:t>2021/12/21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9220-5A7F-4D6F-BB44-F5622921064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89E4-751B-4CA8-8188-0603A6251CB5}" type="datetimeFigureOut">
              <a:rPr lang="zh-CN" altLang="en-US" smtClean="0"/>
              <a:t>2021/12/21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9220-5A7F-4D6F-BB44-F562292106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89E4-751B-4CA8-8188-0603A6251CB5}" type="datetimeFigureOut">
              <a:rPr lang="zh-CN" altLang="en-US" smtClean="0"/>
              <a:t>2021/12/21 Tuesday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9220-5A7F-4D6F-BB44-F562292106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89E4-751B-4CA8-8188-0603A6251CB5}" type="datetimeFigureOut">
              <a:rPr lang="zh-CN" altLang="en-US" smtClean="0"/>
              <a:t>2021/12/21 Tuesday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9220-5A7F-4D6F-BB44-F562292106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89E4-751B-4CA8-8188-0603A6251CB5}" type="datetimeFigureOut">
              <a:rPr lang="zh-CN" altLang="en-US" smtClean="0"/>
              <a:t>2021/12/21 Tuesday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9220-5A7F-4D6F-BB44-F562292106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89E4-751B-4CA8-8188-0603A6251CB5}" type="datetimeFigureOut">
              <a:rPr lang="zh-CN" altLang="en-US" smtClean="0"/>
              <a:t>2021/12/21 Tuesday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9220-5A7F-4D6F-BB44-F562292106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89E4-751B-4CA8-8188-0603A6251CB5}" type="datetimeFigureOut">
              <a:rPr lang="zh-CN" altLang="en-US" smtClean="0"/>
              <a:t>2021/12/21 Tuesday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9220-5A7F-4D6F-BB44-F562292106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89E4-751B-4CA8-8188-0603A6251CB5}" type="datetimeFigureOut">
              <a:rPr lang="zh-CN" altLang="en-US" smtClean="0"/>
              <a:t>2021/12/21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9220-5A7F-4D6F-BB44-F562292106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75976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89E4-751B-4CA8-8188-0603A6251CB5}" type="datetimeFigureOut">
              <a:rPr lang="zh-CN" altLang="en-US" smtClean="0"/>
              <a:t>2021/12/21 Tuesday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9220-5A7F-4D6F-BB44-F562292106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89E4-751B-4CA8-8188-0603A6251CB5}" type="datetimeFigureOut">
              <a:rPr lang="zh-CN" altLang="en-US" smtClean="0"/>
              <a:t>2021/12/21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9220-5A7F-4D6F-BB44-F562292106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89E4-751B-4CA8-8188-0603A6251CB5}" type="datetimeFigureOut">
              <a:rPr lang="zh-CN" altLang="en-US" smtClean="0"/>
              <a:t>2021/12/21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9220-5A7F-4D6F-BB44-F562292106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89E4-751B-4CA8-8188-0603A6251CB5}" type="datetimeFigureOut">
              <a:rPr lang="zh-CN" altLang="en-US" smtClean="0"/>
              <a:t>2021/12/21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9220-5A7F-4D6F-BB44-F562292106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8426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89E4-751B-4CA8-8188-0603A6251CB5}" type="datetimeFigureOut">
              <a:rPr lang="zh-CN" altLang="en-US" smtClean="0"/>
              <a:t>2021/12/21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9220-5A7F-4D6F-BB44-F562292106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1498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89E4-751B-4CA8-8188-0603A6251CB5}" type="datetimeFigureOut">
              <a:rPr lang="zh-CN" altLang="en-US" smtClean="0"/>
              <a:t>2021/12/21 Tuesday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9220-5A7F-4D6F-BB44-F562292106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3214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89E4-751B-4CA8-8188-0603A6251CB5}" type="datetimeFigureOut">
              <a:rPr lang="zh-CN" altLang="en-US" smtClean="0"/>
              <a:t>2021/12/21 Tuesday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9220-5A7F-4D6F-BB44-F562292106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8313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89E4-751B-4CA8-8188-0603A6251CB5}" type="datetimeFigureOut">
              <a:rPr lang="zh-CN" altLang="en-US" smtClean="0"/>
              <a:t>2021/12/21 Tuesday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9220-5A7F-4D6F-BB44-F562292106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8899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89E4-751B-4CA8-8188-0603A6251CB5}" type="datetimeFigureOut">
              <a:rPr lang="zh-CN" altLang="en-US" smtClean="0"/>
              <a:t>2021/12/21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9220-5A7F-4D6F-BB44-F562292106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381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89E4-751B-4CA8-8188-0603A6251CB5}" type="datetimeFigureOut">
              <a:rPr lang="zh-CN" altLang="en-US" smtClean="0"/>
              <a:t>2021/12/21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9220-5A7F-4D6F-BB44-F562292106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3118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789E4-751B-4CA8-8188-0603A6251CB5}" type="datetimeFigureOut">
              <a:rPr lang="zh-CN" altLang="en-US" smtClean="0"/>
              <a:t>2021/12/21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B9220-5A7F-4D6F-BB44-F562292106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6956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7F789E4-751B-4CA8-8188-0603A6251CB5}" type="datetimeFigureOut">
              <a:rPr lang="zh-CN" altLang="en-US" smtClean="0"/>
              <a:t>2021/12/21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F8BB9220-5A7F-4D6F-BB44-F562292106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s://baike.baidu.com/item/%E7%BA%BD%E7%BA%A6%E5%B7%9E/3439049" TargetMode="External"/><Relationship Id="rId7" Type="http://schemas.openxmlformats.org/officeDocument/2006/relationships/image" Target="../media/image13.jpeg"/><Relationship Id="rId2" Type="http://schemas.openxmlformats.org/officeDocument/2006/relationships/hyperlink" Target="https://baike.baidu.com/item/%E7%BE%8E%E5%9B%BD/125486" TargetMode="Externa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hyperlink" Target="https://baike.baidu.com/item/%E5%B8%83%E9%B2%81%E5%85%8B%E6%9E%97/2985043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microsoft.com/office/2007/relationships/hdphoto" Target="../media/hdphoto1.wdp"/><Relationship Id="rId7" Type="http://schemas.openxmlformats.org/officeDocument/2006/relationships/image" Target="../media/image2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baike.baidu.com/item/%E6%8E%A7%E7%90%83%E5%90%8E%E5%8D%AB/2739619" TargetMode="External"/><Relationship Id="rId3" Type="http://schemas.openxmlformats.org/officeDocument/2006/relationships/image" Target="../media/image32.jpeg"/><Relationship Id="rId7" Type="http://schemas.openxmlformats.org/officeDocument/2006/relationships/hyperlink" Target="https://baike.baidu.com/item/%E5%8D%97%E5%8D%A1%E7%BD%97%E6%9D%A5%E7%BA%B3%E5%B7%9E/7363647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hyperlink" Target="https://baike.baidu.com/item/%E5%AD%9F%E8%8F%B2%E6%96%AF%E7%81%B0%E7%86%8A%E9%98%9F/8800437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microsoft.com/office/2007/relationships/hdphoto" Target="../media/hdphoto3.wd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6805264" y="44624"/>
            <a:ext cx="9217024" cy="1440160"/>
          </a:xfrm>
        </p:spPr>
        <p:txBody>
          <a:bodyPr/>
          <a:lstStyle/>
          <a:p>
            <a:r>
              <a:rPr lang="zh-CN" altLang="en-US" sz="9600" dirty="0" smtClean="0">
                <a:latin typeface="楷体" pitchFamily="49" charset="-122"/>
                <a:ea typeface="楷体" pitchFamily="49" charset="-122"/>
              </a:rPr>
              <a:t>欢迎来到</a:t>
            </a:r>
            <a:r>
              <a:rPr lang="en-US" altLang="zh-CN" sz="9600" dirty="0" smtClean="0">
                <a:latin typeface="楷体" pitchFamily="49" charset="-122"/>
                <a:ea typeface="楷体" pitchFamily="49" charset="-122"/>
              </a:rPr>
              <a:t>NBA</a:t>
            </a:r>
            <a:endParaRPr lang="zh-CN" altLang="en-US" sz="9600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55010"/>
            <a:ext cx="7948403" cy="524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73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222 0.04213 L 0.68924 0.08218 C 0.7033 0.09121 0.72431 0.09607 0.74618 0.09607 C 0.77118 0.09607 0.79115 0.09121 0.80521 0.08218 L 0.87222 0.04213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2.5E-6 0.8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780928"/>
            <a:ext cx="6141269" cy="38388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107504" y="2780928"/>
            <a:ext cx="24482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/>
              <a:t>科比</a:t>
            </a:r>
            <a:r>
              <a:rPr lang="en-US" altLang="zh-CN" sz="2000" dirty="0"/>
              <a:t>·</a:t>
            </a:r>
            <a:r>
              <a:rPr lang="zh-CN" altLang="en-US" sz="2000" dirty="0"/>
              <a:t>比恩</a:t>
            </a:r>
            <a:r>
              <a:rPr lang="en-US" altLang="zh-CN" sz="2000" dirty="0"/>
              <a:t>·</a:t>
            </a:r>
            <a:r>
              <a:rPr lang="zh-CN" altLang="en-US" sz="2000" dirty="0"/>
              <a:t>布莱恩特（</a:t>
            </a:r>
            <a:r>
              <a:rPr lang="en-US" altLang="zh-CN" sz="2000" dirty="0"/>
              <a:t>Kobe Bean Bryant</a:t>
            </a:r>
            <a:r>
              <a:rPr lang="zh-CN" altLang="en-US" sz="2000" dirty="0"/>
              <a:t>，</a:t>
            </a:r>
            <a:r>
              <a:rPr lang="en-US" altLang="zh-CN" sz="2000" dirty="0"/>
              <a:t>1978</a:t>
            </a:r>
            <a:r>
              <a:rPr lang="zh-CN" altLang="en-US" sz="2000" dirty="0"/>
              <a:t>年</a:t>
            </a:r>
            <a:r>
              <a:rPr lang="en-US" altLang="zh-CN" sz="2000" dirty="0"/>
              <a:t>8</a:t>
            </a:r>
            <a:r>
              <a:rPr lang="zh-CN" altLang="en-US" sz="2000" dirty="0"/>
              <a:t>月</a:t>
            </a:r>
            <a:r>
              <a:rPr lang="en-US" altLang="zh-CN" sz="2000" dirty="0"/>
              <a:t>23</a:t>
            </a:r>
            <a:r>
              <a:rPr lang="zh-CN" altLang="en-US" sz="2000" dirty="0"/>
              <a:t>日</a:t>
            </a:r>
            <a:r>
              <a:rPr lang="en-US" altLang="zh-CN" sz="2000" dirty="0"/>
              <a:t>—2020</a:t>
            </a:r>
            <a:r>
              <a:rPr lang="zh-CN" altLang="en-US" sz="2000" dirty="0"/>
              <a:t>年</a:t>
            </a:r>
            <a:r>
              <a:rPr lang="en-US" altLang="zh-CN" sz="2000" dirty="0"/>
              <a:t>1</a:t>
            </a:r>
            <a:r>
              <a:rPr lang="zh-CN" altLang="en-US" sz="2000" dirty="0"/>
              <a:t>月</a:t>
            </a:r>
            <a:r>
              <a:rPr lang="en-US" altLang="zh-CN" sz="2000" dirty="0"/>
              <a:t>26</a:t>
            </a:r>
            <a:r>
              <a:rPr lang="zh-CN" altLang="en-US" sz="2000" dirty="0"/>
              <a:t>日），出生于 美国 宾夕法尼亚州 费城 ，</a:t>
            </a:r>
            <a:r>
              <a:rPr lang="zh-CN" altLang="en-US" sz="2000" b="1" dirty="0"/>
              <a:t>前美国职业篮球运动员</a:t>
            </a:r>
            <a:r>
              <a:rPr lang="zh-CN" altLang="en-US" sz="2000" dirty="0"/>
              <a:t>，司职 得分后卫 </a:t>
            </a:r>
            <a:r>
              <a:rPr lang="en-US" altLang="zh-CN" sz="2000" dirty="0"/>
              <a:t>/ </a:t>
            </a:r>
            <a:r>
              <a:rPr lang="zh-CN" altLang="en-US" sz="2000" dirty="0"/>
              <a:t>小前锋 （ 锋卫摇摆人 ），绰号“黑曼巴”（</a:t>
            </a:r>
            <a:r>
              <a:rPr lang="en-US" altLang="zh-CN" sz="2000" dirty="0"/>
              <a:t>Black Mamba</a:t>
            </a:r>
            <a:r>
              <a:rPr lang="zh-CN" altLang="en-US" sz="2000" dirty="0"/>
              <a:t>）。</a:t>
            </a: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0" y="1664"/>
            <a:ext cx="3707904" cy="1771151"/>
          </a:xfrm>
        </p:spPr>
        <p:txBody>
          <a:bodyPr/>
          <a:lstStyle/>
          <a:p>
            <a:r>
              <a:rPr lang="zh-CN" altLang="en-US" dirty="0" smtClean="0"/>
              <a:t>科比</a:t>
            </a:r>
            <a:r>
              <a:rPr lang="en-US" altLang="zh-CN" dirty="0" smtClean="0"/>
              <a:t>·</a:t>
            </a:r>
            <a:r>
              <a:rPr lang="zh-CN" altLang="en-US" dirty="0" smtClean="0"/>
              <a:t>布莱恩特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627" y="116632"/>
            <a:ext cx="1637442" cy="15070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933" y="1423700"/>
            <a:ext cx="1097430" cy="9866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870158"/>
            <a:ext cx="1241566" cy="15508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93659"/>
            <a:ext cx="1183031" cy="13407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87707722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168" cy="1143000"/>
          </a:xfrm>
        </p:spPr>
        <p:txBody>
          <a:bodyPr/>
          <a:lstStyle/>
          <a:p>
            <a:r>
              <a:rPr lang="zh-CN" altLang="en-US" dirty="0" smtClean="0"/>
              <a:t>阿伦</a:t>
            </a:r>
            <a:r>
              <a:rPr lang="en-US" altLang="zh-CN" dirty="0" smtClean="0"/>
              <a:t>·</a:t>
            </a:r>
            <a:r>
              <a:rPr lang="zh-CN" altLang="en-US" dirty="0" smtClean="0"/>
              <a:t>艾弗森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5796136" y="2492896"/>
            <a:ext cx="26460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阿伦</a:t>
            </a:r>
            <a:r>
              <a:rPr lang="en-US" altLang="zh-CN" dirty="0"/>
              <a:t>·</a:t>
            </a:r>
            <a:r>
              <a:rPr lang="zh-CN" altLang="en-US" dirty="0"/>
              <a:t>艾弗森（</a:t>
            </a:r>
            <a:r>
              <a:rPr lang="en-US" altLang="zh-CN" dirty="0"/>
              <a:t>Allen Iverson</a:t>
            </a:r>
            <a:r>
              <a:rPr lang="zh-CN" altLang="en-US" dirty="0"/>
              <a:t>），</a:t>
            </a:r>
            <a:r>
              <a:rPr lang="en-US" altLang="zh-CN" dirty="0"/>
              <a:t>1975</a:t>
            </a:r>
            <a:r>
              <a:rPr lang="zh-CN" altLang="en-US" dirty="0"/>
              <a:t>年</a:t>
            </a:r>
            <a:r>
              <a:rPr lang="en-US" altLang="zh-CN" dirty="0"/>
              <a:t>6</a:t>
            </a:r>
            <a:r>
              <a:rPr lang="zh-CN" altLang="en-US" dirty="0"/>
              <a:t>月</a:t>
            </a:r>
            <a:r>
              <a:rPr lang="en-US" altLang="zh-CN" dirty="0"/>
              <a:t>7</a:t>
            </a:r>
            <a:r>
              <a:rPr lang="zh-CN" altLang="en-US" dirty="0"/>
              <a:t>日出生于 美国 弗吉尼亚州 汉普顿 ，前美国职</a:t>
            </a:r>
            <a:r>
              <a:rPr lang="zh-CN" altLang="en-US" b="1" dirty="0"/>
              <a:t>业篮球运动员，司职 后</a:t>
            </a:r>
            <a:r>
              <a:rPr lang="zh-CN" altLang="en-US" dirty="0"/>
              <a:t>卫 （ 双能卫 ），绰号“答案”（</a:t>
            </a:r>
            <a:r>
              <a:rPr lang="en-US" altLang="zh-CN" dirty="0"/>
              <a:t>The Answer</a:t>
            </a:r>
            <a:r>
              <a:rPr lang="zh-CN" altLang="en-US" dirty="0"/>
              <a:t>）</a:t>
            </a:r>
            <a:r>
              <a:rPr lang="en-US" altLang="zh-CN" dirty="0"/>
              <a:t>/AI</a:t>
            </a:r>
            <a:r>
              <a:rPr lang="zh-CN" altLang="en-US" dirty="0"/>
              <a:t>，曾任 美国男篮 梦之队 队长 </a:t>
            </a:r>
            <a:r>
              <a:rPr lang="en-US" altLang="zh-CN" dirty="0"/>
              <a:t>[1] </a:t>
            </a:r>
            <a:r>
              <a:rPr lang="zh-CN" altLang="en-US" dirty="0"/>
              <a:t>。 阿伦</a:t>
            </a:r>
            <a:r>
              <a:rPr lang="en-US" altLang="zh-CN" dirty="0"/>
              <a:t>·</a:t>
            </a:r>
            <a:r>
              <a:rPr lang="zh-CN" altLang="en-US" dirty="0"/>
              <a:t>艾弗森在 </a:t>
            </a:r>
            <a:r>
              <a:rPr lang="en-US" altLang="zh-CN" dirty="0"/>
              <a:t>1996</a:t>
            </a:r>
            <a:r>
              <a:rPr lang="zh-CN" altLang="en-US" dirty="0"/>
              <a:t>年</a:t>
            </a:r>
            <a:r>
              <a:rPr lang="en-US" altLang="zh-CN" dirty="0"/>
              <a:t>NBA</a:t>
            </a:r>
            <a:r>
              <a:rPr lang="zh-CN" altLang="en-US" dirty="0"/>
              <a:t>选秀 中于第</a:t>
            </a:r>
            <a:r>
              <a:rPr lang="en-US" altLang="zh-CN" dirty="0"/>
              <a:t>1</a:t>
            </a:r>
            <a:r>
              <a:rPr lang="zh-CN" altLang="en-US" dirty="0"/>
              <a:t>轮第</a:t>
            </a:r>
            <a:r>
              <a:rPr lang="en-US" altLang="zh-CN" dirty="0"/>
              <a:t>1</a:t>
            </a:r>
            <a:r>
              <a:rPr lang="zh-CN" altLang="en-US" dirty="0"/>
              <a:t>位被 费城</a:t>
            </a:r>
            <a:r>
              <a:rPr lang="en-US" altLang="zh-CN" dirty="0"/>
              <a:t>76</a:t>
            </a:r>
            <a:r>
              <a:rPr lang="zh-CN" altLang="en-US" dirty="0"/>
              <a:t>人队 选中，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99" y="2564904"/>
            <a:ext cx="5400600" cy="3885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12"/>
            <a:ext cx="2462584" cy="246258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431" y="132667"/>
            <a:ext cx="1813014" cy="2257874"/>
          </a:xfrm>
          <a:prstGeom prst="rect">
            <a:avLst/>
          </a:prstGeom>
          <a:solidFill>
            <a:srgbClr val="000000">
              <a:shade val="95000"/>
            </a:srgbClr>
          </a:solidFill>
          <a:ln w="762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2261434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100000">
              <a:srgbClr val="FF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4392488" cy="1143000"/>
          </a:xfrm>
        </p:spPr>
        <p:txBody>
          <a:bodyPr/>
          <a:lstStyle/>
          <a:p>
            <a:r>
              <a:rPr lang="zh-CN" altLang="en-US" dirty="0" smtClean="0"/>
              <a:t>迈克尔</a:t>
            </a:r>
            <a:r>
              <a:rPr lang="en-US" altLang="zh-CN" dirty="0" smtClean="0"/>
              <a:t>·</a:t>
            </a:r>
            <a:r>
              <a:rPr lang="zh-CN" altLang="en-US" dirty="0" smtClean="0"/>
              <a:t>乔丹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467544" y="1484784"/>
            <a:ext cx="768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/>
              <a:t>迈克尔</a:t>
            </a:r>
            <a:r>
              <a:rPr lang="en-US" altLang="zh-CN" sz="2400" dirty="0"/>
              <a:t>·</a:t>
            </a:r>
            <a:r>
              <a:rPr lang="zh-CN" altLang="en-US" sz="2400" dirty="0"/>
              <a:t>乔丹（</a:t>
            </a:r>
            <a:r>
              <a:rPr lang="en-US" altLang="zh-CN" sz="2400" dirty="0"/>
              <a:t>Michael Jordan</a:t>
            </a:r>
            <a:r>
              <a:rPr lang="zh-CN" altLang="en-US" sz="2400" dirty="0"/>
              <a:t>），全名迈克尔</a:t>
            </a:r>
            <a:r>
              <a:rPr lang="en-US" altLang="zh-CN" sz="2400" dirty="0"/>
              <a:t>·</a:t>
            </a:r>
            <a:r>
              <a:rPr lang="zh-CN" altLang="en-US" sz="2400" dirty="0"/>
              <a:t>杰弗里</a:t>
            </a:r>
            <a:r>
              <a:rPr lang="en-US" altLang="zh-CN" sz="2400" dirty="0"/>
              <a:t>·</a:t>
            </a:r>
            <a:r>
              <a:rPr lang="zh-CN" altLang="en-US" sz="2400" dirty="0"/>
              <a:t>乔丹（</a:t>
            </a:r>
            <a:r>
              <a:rPr lang="en-US" altLang="zh-CN" sz="2400" dirty="0"/>
              <a:t>Michael Jeffrey Jordan</a:t>
            </a:r>
            <a:r>
              <a:rPr lang="zh-CN" altLang="en-US" sz="2400" dirty="0"/>
              <a:t>），</a:t>
            </a:r>
            <a:r>
              <a:rPr lang="en-US" altLang="zh-CN" sz="2400" dirty="0"/>
              <a:t>1963</a:t>
            </a:r>
            <a:r>
              <a:rPr lang="zh-CN" altLang="en-US" sz="2400" dirty="0"/>
              <a:t>年</a:t>
            </a:r>
            <a:r>
              <a:rPr lang="en-US" altLang="zh-CN" sz="2400" dirty="0"/>
              <a:t>2</a:t>
            </a:r>
            <a:r>
              <a:rPr lang="zh-CN" altLang="en-US" sz="2400" dirty="0"/>
              <a:t>月</a:t>
            </a:r>
            <a:r>
              <a:rPr lang="en-US" altLang="zh-CN" sz="2400" dirty="0"/>
              <a:t>17</a:t>
            </a:r>
            <a:r>
              <a:rPr lang="zh-CN" altLang="en-US" sz="2400" dirty="0"/>
              <a:t>日生于</a:t>
            </a:r>
            <a:r>
              <a:rPr lang="zh-CN" altLang="en-US" sz="2400" dirty="0">
                <a:hlinkClick r:id="rId2"/>
              </a:rPr>
              <a:t>美国</a:t>
            </a:r>
            <a:r>
              <a:rPr lang="zh-CN" altLang="en-US" sz="2400" dirty="0">
                <a:hlinkClick r:id="rId3"/>
              </a:rPr>
              <a:t>纽约州</a:t>
            </a:r>
            <a:r>
              <a:rPr lang="zh-CN" altLang="en-US" sz="2400" dirty="0">
                <a:hlinkClick r:id="rId4"/>
              </a:rPr>
              <a:t>布鲁克林</a:t>
            </a:r>
            <a:r>
              <a:rPr lang="zh-CN" altLang="en-US" sz="2400" dirty="0"/>
              <a:t>，前美国职业篮球员，司职后卫</a:t>
            </a:r>
            <a:r>
              <a:rPr lang="en-US" altLang="zh-CN" sz="2400" dirty="0"/>
              <a:t>/</a:t>
            </a:r>
            <a:r>
              <a:rPr lang="zh-CN" altLang="en-US" sz="2400" dirty="0"/>
              <a:t>前锋，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924944"/>
            <a:ext cx="3645024" cy="36450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70294"/>
            <a:ext cx="2889822" cy="3612278"/>
          </a:xfrm>
          <a:prstGeom prst="rect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1" y="2982162"/>
            <a:ext cx="2985411" cy="3729000"/>
          </a:xfrm>
          <a:prstGeom prst="rect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6471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102" y="2966635"/>
            <a:ext cx="2063434" cy="259266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特雷西</a:t>
            </a:r>
            <a:r>
              <a:rPr lang="en-US" altLang="zh-CN" dirty="0"/>
              <a:t>·</a:t>
            </a:r>
            <a:r>
              <a:rPr lang="zh-CN" altLang="en-US" dirty="0"/>
              <a:t>麦克格雷迪</a:t>
            </a:r>
          </a:p>
        </p:txBody>
      </p:sp>
      <p:sp>
        <p:nvSpPr>
          <p:cNvPr id="4" name="矩形 3"/>
          <p:cNvSpPr/>
          <p:nvPr/>
        </p:nvSpPr>
        <p:spPr>
          <a:xfrm>
            <a:off x="323528" y="1484784"/>
            <a:ext cx="34563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特雷西</a:t>
            </a:r>
            <a:r>
              <a:rPr lang="en-US" altLang="zh-CN" dirty="0"/>
              <a:t>·</a:t>
            </a:r>
            <a:r>
              <a:rPr lang="zh-CN" altLang="en-US" dirty="0"/>
              <a:t>麦克格雷迪</a:t>
            </a:r>
            <a:r>
              <a:rPr lang="zh-CN" altLang="en-US" dirty="0" smtClean="0"/>
              <a:t>（</a:t>
            </a:r>
            <a:r>
              <a:rPr lang="en-US" altLang="zh-CN" dirty="0"/>
              <a:t>Tracy </a:t>
            </a:r>
            <a:r>
              <a:rPr lang="en-US" altLang="zh-CN" dirty="0" err="1"/>
              <a:t>McGrady</a:t>
            </a:r>
            <a:r>
              <a:rPr lang="en-US" altLang="zh-CN" dirty="0"/>
              <a:t> ) 【</a:t>
            </a:r>
            <a:r>
              <a:rPr lang="zh-CN" altLang="en-US" dirty="0"/>
              <a:t>昵称</a:t>
            </a:r>
            <a:r>
              <a:rPr lang="en-US" altLang="zh-CN" dirty="0"/>
              <a:t>】</a:t>
            </a:r>
            <a:r>
              <a:rPr lang="zh-CN" altLang="en-US" dirty="0"/>
              <a:t>：麦迪</a:t>
            </a:r>
            <a:r>
              <a:rPr lang="zh-CN" altLang="en-US" dirty="0" smtClean="0"/>
              <a:t>、（</a:t>
            </a:r>
            <a:r>
              <a:rPr lang="zh-CN" altLang="en-US" dirty="0"/>
              <a:t>冲锋枪） 南瓜</a:t>
            </a:r>
            <a:r>
              <a:rPr lang="zh-CN" altLang="en-US" dirty="0" smtClean="0"/>
              <a:t>头</a:t>
            </a:r>
            <a:r>
              <a:rPr lang="en-US" altLang="zh-CN" dirty="0" smtClean="0"/>
              <a:t>【</a:t>
            </a:r>
            <a:r>
              <a:rPr lang="zh-CN" altLang="en-US" dirty="0"/>
              <a:t>全名</a:t>
            </a:r>
            <a:r>
              <a:rPr lang="en-US" altLang="zh-CN" dirty="0"/>
              <a:t>】</a:t>
            </a:r>
            <a:r>
              <a:rPr lang="zh-CN" altLang="en-US" dirty="0"/>
              <a:t>：</a:t>
            </a:r>
            <a:r>
              <a:rPr lang="en-US" altLang="zh-CN" dirty="0"/>
              <a:t>Tracy </a:t>
            </a:r>
            <a:r>
              <a:rPr lang="en-US" altLang="zh-CN" dirty="0" err="1"/>
              <a:t>lamar</a:t>
            </a:r>
            <a:r>
              <a:rPr lang="en-US" altLang="zh-CN" dirty="0"/>
              <a:t> </a:t>
            </a:r>
            <a:r>
              <a:rPr lang="en-US" altLang="zh-CN" dirty="0" err="1"/>
              <a:t>McGrady</a:t>
            </a:r>
            <a:r>
              <a:rPr lang="en-US" altLang="zh-CN" dirty="0"/>
              <a:t> </a:t>
            </a:r>
            <a:r>
              <a:rPr lang="en-US" altLang="zh-CN" dirty="0" err="1"/>
              <a:t>Jr</a:t>
            </a:r>
            <a:r>
              <a:rPr lang="en-US" altLang="zh-CN" dirty="0"/>
              <a:t>  </a:t>
            </a:r>
            <a:r>
              <a:rPr lang="en-US" altLang="zh-CN" dirty="0" smtClean="0"/>
              <a:t>【</a:t>
            </a:r>
            <a:r>
              <a:rPr lang="zh-CN" altLang="en-US" dirty="0"/>
              <a:t>球衣</a:t>
            </a:r>
            <a:r>
              <a:rPr lang="en-US" altLang="zh-CN" dirty="0"/>
              <a:t>】</a:t>
            </a:r>
            <a:r>
              <a:rPr lang="zh-CN" altLang="en-US" dirty="0" smtClean="0"/>
              <a:t>：</a:t>
            </a:r>
            <a:r>
              <a:rPr lang="en-US" altLang="zh-CN" dirty="0" smtClean="0"/>
              <a:t>1</a:t>
            </a:r>
            <a:r>
              <a:rPr lang="zh-CN" altLang="en-US" dirty="0" smtClean="0"/>
              <a:t>号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51520" y="2966635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/>
              <a:t>·2000-2001</a:t>
            </a:r>
            <a:r>
              <a:rPr lang="zh-CN" altLang="en-US" dirty="0"/>
              <a:t>赛季，</a:t>
            </a:r>
            <a:r>
              <a:rPr lang="en-US" altLang="zh-CN" dirty="0"/>
              <a:t>NBA“</a:t>
            </a:r>
            <a:r>
              <a:rPr lang="zh-CN" altLang="en-US" dirty="0"/>
              <a:t>进步最快球员”</a:t>
            </a:r>
            <a:br>
              <a:rPr lang="zh-CN" altLang="en-US" dirty="0"/>
            </a:br>
            <a:r>
              <a:rPr lang="en-US" altLang="zh-CN" dirty="0"/>
              <a:t>·2000-2001</a:t>
            </a:r>
            <a:r>
              <a:rPr lang="zh-CN" altLang="en-US" dirty="0"/>
              <a:t>赛季，</a:t>
            </a:r>
            <a:r>
              <a:rPr lang="en-US" altLang="zh-CN" dirty="0"/>
              <a:t>NBA“</a:t>
            </a:r>
            <a:r>
              <a:rPr lang="zh-CN" altLang="en-US" dirty="0"/>
              <a:t>第二最佳阵容”</a:t>
            </a:r>
            <a:br>
              <a:rPr lang="zh-CN" altLang="en-US" dirty="0"/>
            </a:br>
            <a:r>
              <a:rPr lang="en-US" altLang="zh-CN" dirty="0"/>
              <a:t>·2001-2002</a:t>
            </a:r>
            <a:r>
              <a:rPr lang="zh-CN" altLang="en-US" dirty="0"/>
              <a:t>赛季，</a:t>
            </a:r>
            <a:r>
              <a:rPr lang="en-US" altLang="zh-CN" dirty="0"/>
              <a:t>NBA“</a:t>
            </a:r>
            <a:r>
              <a:rPr lang="zh-CN" altLang="en-US" dirty="0"/>
              <a:t>最佳阵容”</a:t>
            </a:r>
            <a:br>
              <a:rPr lang="zh-CN" altLang="en-US" dirty="0"/>
            </a:br>
            <a:r>
              <a:rPr lang="en-US" altLang="zh-CN" dirty="0"/>
              <a:t>·2002-2003</a:t>
            </a:r>
            <a:r>
              <a:rPr lang="zh-CN" altLang="en-US" dirty="0"/>
              <a:t>赛季，获常规赛“得分王”</a:t>
            </a:r>
            <a:br>
              <a:rPr lang="zh-CN" altLang="en-US" dirty="0"/>
            </a:br>
            <a:r>
              <a:rPr lang="en-US" altLang="zh-CN" dirty="0"/>
              <a:t>·2003-2004</a:t>
            </a:r>
            <a:r>
              <a:rPr lang="zh-CN" altLang="en-US" dirty="0"/>
              <a:t>赛季，获常规赛“第二最佳阵容”</a:t>
            </a:r>
            <a:br>
              <a:rPr lang="zh-CN" altLang="en-US" dirty="0"/>
            </a:br>
            <a:r>
              <a:rPr lang="en-US" altLang="zh-CN" dirty="0"/>
              <a:t>·2003-2004</a:t>
            </a:r>
            <a:r>
              <a:rPr lang="zh-CN" altLang="en-US" dirty="0"/>
              <a:t>赛季，获常规赛“得分王”参加</a:t>
            </a:r>
            <a:r>
              <a:rPr lang="en-US" altLang="zh-CN" dirty="0"/>
              <a:t>2002</a:t>
            </a:r>
            <a:r>
              <a:rPr lang="zh-CN" altLang="en-US" dirty="0"/>
              <a:t>、</a:t>
            </a:r>
            <a:r>
              <a:rPr lang="en-US" altLang="zh-CN" dirty="0"/>
              <a:t>2003</a:t>
            </a:r>
            <a:r>
              <a:rPr lang="zh-CN" altLang="en-US" dirty="0"/>
              <a:t>、</a:t>
            </a:r>
            <a:r>
              <a:rPr lang="en-US" altLang="zh-CN" dirty="0"/>
              <a:t>2004</a:t>
            </a:r>
            <a:r>
              <a:rPr lang="zh-CN" altLang="en-US" dirty="0"/>
              <a:t>年“全明星大赛”，并且获得首发出场。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284" y="1196752"/>
            <a:ext cx="1927568" cy="24094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31" y="188640"/>
            <a:ext cx="2005378" cy="113078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770" y="4123444"/>
            <a:ext cx="1478188" cy="182583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791" y="0"/>
            <a:ext cx="2225491" cy="2769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465" y="2932473"/>
            <a:ext cx="1391535" cy="174457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832" y="4797152"/>
            <a:ext cx="1528799" cy="194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62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凯文 杜兰特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60648"/>
            <a:ext cx="2954530" cy="2583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877341"/>
            <a:ext cx="2384396" cy="27840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605" y="2060848"/>
            <a:ext cx="1560858" cy="182533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7" y="2329751"/>
            <a:ext cx="1432786" cy="1413641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94414" y="260648"/>
            <a:ext cx="488164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姓名</a:t>
            </a:r>
            <a:r>
              <a:rPr lang="en-US" altLang="zh-CN" dirty="0">
                <a:solidFill>
                  <a:schemeClr val="bg1"/>
                </a:solidFill>
              </a:rPr>
              <a:t>Kevin Wayne Durant</a:t>
            </a:r>
          </a:p>
          <a:p>
            <a:r>
              <a:rPr lang="zh-CN" altLang="en-US" b="1" dirty="0">
                <a:solidFill>
                  <a:schemeClr val="bg1"/>
                </a:solidFill>
              </a:rPr>
              <a:t>昵称</a:t>
            </a:r>
          </a:p>
          <a:p>
            <a:r>
              <a:rPr lang="en-US" altLang="zh-CN" dirty="0" err="1">
                <a:solidFill>
                  <a:schemeClr val="bg1"/>
                </a:solidFill>
              </a:rPr>
              <a:t>Durantula</a:t>
            </a:r>
            <a:r>
              <a:rPr lang="zh-CN" altLang="en-US" dirty="0">
                <a:solidFill>
                  <a:schemeClr val="bg1"/>
                </a:solidFill>
              </a:rPr>
              <a:t>、杜少、杜神、狼蛛、阿杜、小杜、</a:t>
            </a:r>
            <a:r>
              <a:rPr lang="en-US" altLang="zh-CN" dirty="0">
                <a:solidFill>
                  <a:schemeClr val="bg1"/>
                </a:solidFill>
              </a:rPr>
              <a:t>KD</a:t>
            </a:r>
            <a:r>
              <a:rPr lang="zh-CN" altLang="en-US" dirty="0">
                <a:solidFill>
                  <a:schemeClr val="bg1"/>
                </a:solidFill>
              </a:rPr>
              <a:t>、雷神</a:t>
            </a:r>
          </a:p>
          <a:p>
            <a:r>
              <a:rPr lang="zh-CN" altLang="en-US" b="1" dirty="0">
                <a:solidFill>
                  <a:schemeClr val="bg1"/>
                </a:solidFill>
              </a:rPr>
              <a:t>国籍</a:t>
            </a:r>
          </a:p>
          <a:p>
            <a:r>
              <a:rPr lang="zh-CN" altLang="en-US" dirty="0">
                <a:solidFill>
                  <a:schemeClr val="bg1"/>
                </a:solidFill>
              </a:rPr>
              <a:t>美国</a:t>
            </a:r>
          </a:p>
          <a:p>
            <a:r>
              <a:rPr lang="zh-CN" altLang="en-US" b="1" dirty="0">
                <a:solidFill>
                  <a:schemeClr val="bg1"/>
                </a:solidFill>
              </a:rPr>
              <a:t>性别</a:t>
            </a:r>
          </a:p>
          <a:p>
            <a:r>
              <a:rPr lang="zh-CN" altLang="en-US" dirty="0">
                <a:solidFill>
                  <a:schemeClr val="bg1"/>
                </a:solidFill>
              </a:rPr>
              <a:t>男</a:t>
            </a:r>
          </a:p>
          <a:p>
            <a:r>
              <a:rPr lang="zh-CN" altLang="en-US" b="1" dirty="0">
                <a:solidFill>
                  <a:schemeClr val="bg1"/>
                </a:solidFill>
              </a:rPr>
              <a:t>身高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211cm</a:t>
            </a:r>
          </a:p>
          <a:p>
            <a:r>
              <a:rPr lang="zh-CN" altLang="en-US" b="1" dirty="0">
                <a:solidFill>
                  <a:schemeClr val="bg1"/>
                </a:solidFill>
              </a:rPr>
              <a:t>体重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106.6</a:t>
            </a:r>
            <a:r>
              <a:rPr lang="zh-CN" altLang="en-US" dirty="0">
                <a:solidFill>
                  <a:schemeClr val="bg1"/>
                </a:solidFill>
              </a:rPr>
              <a:t>公斤</a:t>
            </a:r>
          </a:p>
          <a:p>
            <a:r>
              <a:rPr lang="zh-CN" altLang="en-US" b="1" dirty="0">
                <a:solidFill>
                  <a:schemeClr val="bg1"/>
                </a:solidFill>
              </a:rPr>
              <a:t>出生日期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1988-09-29</a:t>
            </a:r>
          </a:p>
          <a:p>
            <a:r>
              <a:rPr lang="zh-CN" altLang="en-US" b="1" dirty="0">
                <a:solidFill>
                  <a:schemeClr val="bg1"/>
                </a:solidFill>
              </a:rPr>
              <a:t>获奖记录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2012</a:t>
            </a:r>
            <a:r>
              <a:rPr lang="zh-CN" altLang="en-US" dirty="0">
                <a:solidFill>
                  <a:schemeClr val="bg1"/>
                </a:solidFill>
              </a:rPr>
              <a:t>、</a:t>
            </a:r>
            <a:r>
              <a:rPr lang="en-US" altLang="zh-CN" dirty="0">
                <a:solidFill>
                  <a:schemeClr val="bg1"/>
                </a:solidFill>
              </a:rPr>
              <a:t>2016</a:t>
            </a:r>
            <a:r>
              <a:rPr lang="zh-CN" altLang="en-US" dirty="0">
                <a:solidFill>
                  <a:schemeClr val="bg1"/>
                </a:solidFill>
              </a:rPr>
              <a:t>两届奥运男篮冠军；</a:t>
            </a:r>
            <a:r>
              <a:rPr lang="en-US" altLang="zh-CN" dirty="0">
                <a:solidFill>
                  <a:schemeClr val="bg1"/>
                </a:solidFill>
              </a:rPr>
              <a:t>2010</a:t>
            </a:r>
            <a:r>
              <a:rPr lang="zh-CN" altLang="en-US" dirty="0">
                <a:solidFill>
                  <a:schemeClr val="bg1"/>
                </a:solidFill>
              </a:rPr>
              <a:t>男篮世锦赛冠军、世锦赛</a:t>
            </a:r>
            <a:r>
              <a:rPr lang="en-US" altLang="zh-CN" dirty="0">
                <a:solidFill>
                  <a:schemeClr val="bg1"/>
                </a:solidFill>
              </a:rPr>
              <a:t>MVP</a:t>
            </a:r>
            <a:r>
              <a:rPr lang="zh-CN" altLang="en-US" dirty="0">
                <a:solidFill>
                  <a:schemeClr val="bg1"/>
                </a:solidFill>
              </a:rPr>
              <a:t>；</a:t>
            </a:r>
            <a:r>
              <a:rPr lang="en-US" altLang="zh-CN" dirty="0">
                <a:solidFill>
                  <a:schemeClr val="bg1"/>
                </a:solidFill>
              </a:rPr>
              <a:t>2016-2017</a:t>
            </a:r>
            <a:r>
              <a:rPr lang="zh-CN" altLang="en-US" dirty="0">
                <a:solidFill>
                  <a:schemeClr val="bg1"/>
                </a:solidFill>
              </a:rPr>
              <a:t>赛季</a:t>
            </a:r>
            <a:r>
              <a:rPr lang="en-US" altLang="zh-CN" dirty="0">
                <a:solidFill>
                  <a:schemeClr val="bg1"/>
                </a:solidFill>
              </a:rPr>
              <a:t>NBA</a:t>
            </a:r>
            <a:r>
              <a:rPr lang="zh-CN" altLang="en-US" dirty="0">
                <a:solidFill>
                  <a:schemeClr val="bg1"/>
                </a:solidFill>
              </a:rPr>
              <a:t>总冠军、总决赛</a:t>
            </a:r>
            <a:r>
              <a:rPr lang="en-US" altLang="zh-CN" dirty="0">
                <a:solidFill>
                  <a:schemeClr val="bg1"/>
                </a:solidFill>
              </a:rPr>
              <a:t>MVP</a:t>
            </a:r>
          </a:p>
          <a:p>
            <a:r>
              <a:rPr lang="zh-CN" altLang="en-US" b="1" dirty="0">
                <a:solidFill>
                  <a:schemeClr val="bg1"/>
                </a:solidFill>
              </a:rPr>
              <a:t>主要成就</a:t>
            </a:r>
          </a:p>
          <a:p>
            <a:r>
              <a:rPr lang="zh-CN" altLang="en-US" dirty="0">
                <a:solidFill>
                  <a:schemeClr val="bg1"/>
                </a:solidFill>
              </a:rPr>
              <a:t>两届</a:t>
            </a:r>
            <a:r>
              <a:rPr lang="en-US" altLang="zh-CN" dirty="0">
                <a:solidFill>
                  <a:schemeClr val="bg1"/>
                </a:solidFill>
              </a:rPr>
              <a:t>NBA</a:t>
            </a:r>
            <a:r>
              <a:rPr lang="zh-CN" altLang="en-US" dirty="0">
                <a:solidFill>
                  <a:schemeClr val="bg1"/>
                </a:solidFill>
              </a:rPr>
              <a:t>总冠军（</a:t>
            </a:r>
            <a:r>
              <a:rPr lang="en-US" altLang="zh-CN" dirty="0">
                <a:solidFill>
                  <a:schemeClr val="bg1"/>
                </a:solidFill>
              </a:rPr>
              <a:t>2017</a:t>
            </a:r>
            <a:r>
              <a:rPr lang="zh-CN" altLang="en-US" dirty="0">
                <a:solidFill>
                  <a:schemeClr val="bg1"/>
                </a:solidFill>
              </a:rPr>
              <a:t>、</a:t>
            </a:r>
            <a:r>
              <a:rPr lang="en-US" altLang="zh-CN" dirty="0">
                <a:solidFill>
                  <a:schemeClr val="bg1"/>
                </a:solidFill>
              </a:rPr>
              <a:t>2018</a:t>
            </a:r>
            <a:r>
              <a:rPr lang="zh-CN" altLang="en-US" dirty="0">
                <a:solidFill>
                  <a:schemeClr val="bg1"/>
                </a:solidFill>
              </a:rPr>
              <a:t>）；两届</a:t>
            </a:r>
            <a:r>
              <a:rPr lang="en-US" altLang="zh-CN" dirty="0">
                <a:solidFill>
                  <a:schemeClr val="bg1"/>
                </a:solidFill>
              </a:rPr>
              <a:t>NBA</a:t>
            </a:r>
            <a:r>
              <a:rPr lang="zh-CN" altLang="en-US" dirty="0">
                <a:solidFill>
                  <a:schemeClr val="bg1"/>
                </a:solidFill>
              </a:rPr>
              <a:t>总决赛</a:t>
            </a:r>
            <a:r>
              <a:rPr lang="en-US" altLang="zh-CN" dirty="0">
                <a:solidFill>
                  <a:schemeClr val="bg1"/>
                </a:solidFill>
              </a:rPr>
              <a:t>MVP</a:t>
            </a:r>
            <a:r>
              <a:rPr lang="zh-CN" altLang="en-US" dirty="0">
                <a:solidFill>
                  <a:schemeClr val="bg1"/>
                </a:solidFill>
              </a:rPr>
              <a:t>（</a:t>
            </a:r>
            <a:r>
              <a:rPr lang="en-US" altLang="zh-CN" dirty="0">
                <a:solidFill>
                  <a:schemeClr val="bg1"/>
                </a:solidFill>
              </a:rPr>
              <a:t>2017</a:t>
            </a:r>
            <a:r>
              <a:rPr lang="zh-CN" altLang="en-US" dirty="0">
                <a:solidFill>
                  <a:schemeClr val="bg1"/>
                </a:solidFill>
              </a:rPr>
              <a:t>、</a:t>
            </a:r>
            <a:r>
              <a:rPr lang="en-US" altLang="zh-CN" dirty="0">
                <a:solidFill>
                  <a:schemeClr val="bg1"/>
                </a:solidFill>
              </a:rPr>
              <a:t>2018</a:t>
            </a:r>
            <a:r>
              <a:rPr lang="zh-CN" altLang="en-US" dirty="0">
                <a:solidFill>
                  <a:schemeClr val="bg1"/>
                </a:solidFill>
              </a:rPr>
              <a:t>）； 一届</a:t>
            </a:r>
            <a:r>
              <a:rPr lang="en-US" altLang="zh-CN" dirty="0">
                <a:solidFill>
                  <a:schemeClr val="bg1"/>
                </a:solidFill>
              </a:rPr>
              <a:t>NBA</a:t>
            </a:r>
            <a:r>
              <a:rPr lang="zh-CN" altLang="en-US" dirty="0">
                <a:solidFill>
                  <a:schemeClr val="bg1"/>
                </a:solidFill>
              </a:rPr>
              <a:t>常规赛</a:t>
            </a:r>
            <a:r>
              <a:rPr lang="en-US" altLang="zh-CN" dirty="0">
                <a:solidFill>
                  <a:schemeClr val="bg1"/>
                </a:solidFill>
              </a:rPr>
              <a:t>MVP</a:t>
            </a:r>
            <a:r>
              <a:rPr lang="zh-CN" altLang="en-US" dirty="0">
                <a:solidFill>
                  <a:schemeClr val="bg1"/>
                </a:solidFill>
              </a:rPr>
              <a:t>（</a:t>
            </a:r>
            <a:r>
              <a:rPr lang="en-US" altLang="zh-CN" dirty="0">
                <a:solidFill>
                  <a:schemeClr val="bg1"/>
                </a:solidFill>
              </a:rPr>
              <a:t>2014</a:t>
            </a:r>
            <a:r>
              <a:rPr lang="zh-CN" altLang="en-US" dirty="0">
                <a:solidFill>
                  <a:schemeClr val="bg1"/>
                </a:solidFill>
              </a:rPr>
              <a:t>）； </a:t>
            </a:r>
            <a:r>
              <a:rPr lang="en-US" altLang="zh-CN" dirty="0">
                <a:solidFill>
                  <a:schemeClr val="bg1"/>
                </a:solidFill>
              </a:rPr>
              <a:t>9</a:t>
            </a:r>
            <a:r>
              <a:rPr lang="zh-CN" altLang="en-US" dirty="0">
                <a:solidFill>
                  <a:schemeClr val="bg1"/>
                </a:solidFill>
              </a:rPr>
              <a:t>届</a:t>
            </a:r>
            <a:r>
              <a:rPr lang="en-US" altLang="zh-CN" dirty="0">
                <a:solidFill>
                  <a:schemeClr val="bg1"/>
                </a:solidFill>
              </a:rPr>
              <a:t>NBA</a:t>
            </a:r>
            <a:r>
              <a:rPr lang="zh-CN" altLang="en-US" dirty="0">
                <a:solidFill>
                  <a:schemeClr val="bg1"/>
                </a:solidFill>
              </a:rPr>
              <a:t>全明星阵容（</a:t>
            </a:r>
            <a:r>
              <a:rPr lang="en-US" altLang="zh-CN" dirty="0">
                <a:solidFill>
                  <a:schemeClr val="bg1"/>
                </a:solidFill>
              </a:rPr>
              <a:t>2010-2018</a:t>
            </a:r>
            <a:r>
              <a:rPr lang="zh-CN" altLang="en-US" dirty="0">
                <a:solidFill>
                  <a:schemeClr val="bg1"/>
                </a:solidFill>
              </a:rPr>
              <a:t>）；</a:t>
            </a:r>
            <a:r>
              <a:rPr lang="en-US" altLang="zh-CN" dirty="0">
                <a:solidFill>
                  <a:schemeClr val="bg1"/>
                </a:solidFill>
              </a:rPr>
              <a:t>2012</a:t>
            </a:r>
            <a:r>
              <a:rPr lang="zh-CN" altLang="en-US" dirty="0">
                <a:solidFill>
                  <a:schemeClr val="bg1"/>
                </a:solidFill>
              </a:rPr>
              <a:t>年</a:t>
            </a:r>
            <a:r>
              <a:rPr lang="en-US" altLang="zh-CN" dirty="0">
                <a:solidFill>
                  <a:schemeClr val="bg1"/>
                </a:solidFill>
              </a:rPr>
              <a:t>NBA</a:t>
            </a:r>
            <a:r>
              <a:rPr lang="zh-CN" altLang="en-US" dirty="0">
                <a:solidFill>
                  <a:schemeClr val="bg1"/>
                </a:solidFill>
              </a:rPr>
              <a:t>全明星</a:t>
            </a:r>
            <a:r>
              <a:rPr lang="en-US" altLang="zh-CN" dirty="0">
                <a:solidFill>
                  <a:schemeClr val="bg1"/>
                </a:solidFill>
              </a:rPr>
              <a:t>MVP</a:t>
            </a:r>
            <a:r>
              <a:rPr lang="zh-CN" altLang="en-US" dirty="0">
                <a:solidFill>
                  <a:schemeClr val="bg1"/>
                </a:solidFill>
              </a:rPr>
              <a:t>； </a:t>
            </a:r>
            <a:r>
              <a:rPr lang="en-US" altLang="zh-CN" dirty="0">
                <a:solidFill>
                  <a:schemeClr val="bg1"/>
                </a:solidFill>
              </a:rPr>
              <a:t>6</a:t>
            </a:r>
            <a:r>
              <a:rPr lang="zh-CN" altLang="en-US" dirty="0">
                <a:solidFill>
                  <a:schemeClr val="bg1"/>
                </a:solidFill>
              </a:rPr>
              <a:t>届</a:t>
            </a:r>
            <a:r>
              <a:rPr lang="en-US" altLang="zh-CN" dirty="0">
                <a:solidFill>
                  <a:schemeClr val="bg1"/>
                </a:solidFill>
              </a:rPr>
              <a:t>NBA</a:t>
            </a:r>
            <a:r>
              <a:rPr lang="zh-CN" altLang="en-US" dirty="0">
                <a:solidFill>
                  <a:schemeClr val="bg1"/>
                </a:solidFill>
              </a:rPr>
              <a:t>最佳阵容一阵（</a:t>
            </a:r>
            <a:r>
              <a:rPr lang="en-US" altLang="zh-CN" dirty="0">
                <a:solidFill>
                  <a:schemeClr val="bg1"/>
                </a:solidFill>
              </a:rPr>
              <a:t>2010-2014</a:t>
            </a:r>
            <a:r>
              <a:rPr lang="zh-CN" altLang="en-US" dirty="0">
                <a:solidFill>
                  <a:schemeClr val="bg1"/>
                </a:solidFill>
              </a:rPr>
              <a:t>、</a:t>
            </a:r>
            <a:r>
              <a:rPr lang="en-US" altLang="zh-CN" dirty="0">
                <a:solidFill>
                  <a:schemeClr val="bg1"/>
                </a:solidFill>
              </a:rPr>
              <a:t>2018</a:t>
            </a:r>
            <a:r>
              <a:rPr lang="zh-CN" altLang="en-US" dirty="0">
                <a:solidFill>
                  <a:schemeClr val="bg1"/>
                </a:solidFill>
              </a:rPr>
              <a:t>）； </a:t>
            </a:r>
          </a:p>
        </p:txBody>
      </p:sp>
    </p:spTree>
    <p:extLst>
      <p:ext uri="{BB962C8B-B14F-4D97-AF65-F5344CB8AC3E}">
        <p14:creationId xmlns:p14="http://schemas.microsoft.com/office/powerpoint/2010/main" val="339880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14:flash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丹尼斯</a:t>
            </a:r>
            <a:r>
              <a:rPr lang="en-US" altLang="zh-CN" b="1" dirty="0"/>
              <a:t>·</a:t>
            </a:r>
            <a:r>
              <a:rPr lang="zh-CN" altLang="en-US" b="1" dirty="0"/>
              <a:t>罗德曼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07504" y="148478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b="1" dirty="0"/>
              <a:t>丹尼斯</a:t>
            </a:r>
            <a:r>
              <a:rPr lang="en-US" altLang="zh-CN" b="1" dirty="0"/>
              <a:t>·</a:t>
            </a:r>
            <a:r>
              <a:rPr lang="zh-CN" altLang="en-US" b="1" dirty="0"/>
              <a:t>罗德曼（</a:t>
            </a:r>
            <a:r>
              <a:rPr lang="en-US" altLang="zh-CN" b="1" dirty="0"/>
              <a:t>Dennis Rodman</a:t>
            </a:r>
            <a:r>
              <a:rPr lang="zh-CN" altLang="en-US" b="1" dirty="0"/>
              <a:t>），</a:t>
            </a:r>
            <a:r>
              <a:rPr lang="en-US" altLang="zh-CN" b="1" dirty="0"/>
              <a:t>1961</a:t>
            </a:r>
            <a:r>
              <a:rPr lang="zh-CN" altLang="en-US" b="1" dirty="0"/>
              <a:t>年</a:t>
            </a:r>
            <a:r>
              <a:rPr lang="en-US" altLang="zh-CN" b="1" dirty="0"/>
              <a:t>5</a:t>
            </a:r>
            <a:r>
              <a:rPr lang="zh-CN" altLang="en-US" b="1" dirty="0"/>
              <a:t>月</a:t>
            </a:r>
            <a:r>
              <a:rPr lang="en-US" altLang="zh-CN" b="1" dirty="0"/>
              <a:t>13</a:t>
            </a:r>
            <a:r>
              <a:rPr lang="zh-CN" altLang="en-US" b="1" dirty="0"/>
              <a:t>日出生于美国 新泽西州 特伦顿，前美国职业篮球运动员</a:t>
            </a:r>
            <a:r>
              <a:rPr lang="zh-CN" altLang="en-US" dirty="0"/>
              <a:t>，司职 大前锋 ，绰号“大虫”（</a:t>
            </a:r>
            <a:r>
              <a:rPr lang="en-US" altLang="zh-CN" dirty="0"/>
              <a:t>The Worm</a:t>
            </a:r>
            <a:r>
              <a:rPr lang="zh-CN" altLang="en-US" dirty="0"/>
              <a:t>） 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089" y="72020"/>
            <a:ext cx="2636911" cy="263691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511749"/>
            <a:ext cx="1274753" cy="15572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504909"/>
            <a:ext cx="1547664" cy="1795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544" y="4509120"/>
            <a:ext cx="1800200" cy="2086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23087"/>
            <a:ext cx="2458955" cy="27547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603252"/>
            <a:ext cx="3039881" cy="2780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7634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贾</a:t>
            </a:r>
            <a:r>
              <a:rPr lang="en-US" altLang="zh-CN" dirty="0"/>
              <a:t>·</a:t>
            </a:r>
            <a:r>
              <a:rPr lang="zh-CN" altLang="en-US" dirty="0"/>
              <a:t>莫兰特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00" y="1327778"/>
            <a:ext cx="2037368" cy="25448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992337"/>
            <a:ext cx="2966269" cy="19724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868" y="1495291"/>
            <a:ext cx="1953013" cy="22097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00" y="4301848"/>
            <a:ext cx="2659627" cy="24187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526" y="3677044"/>
            <a:ext cx="1636804" cy="23203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矩形 7"/>
          <p:cNvSpPr/>
          <p:nvPr/>
        </p:nvSpPr>
        <p:spPr>
          <a:xfrm>
            <a:off x="2163868" y="178943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>贾</a:t>
            </a:r>
            <a:r>
              <a:rPr lang="en-US" altLang="zh-CN" dirty="0"/>
              <a:t>·</a:t>
            </a:r>
            <a:r>
              <a:rPr lang="zh-CN" altLang="en-US" dirty="0"/>
              <a:t>莫兰特（</a:t>
            </a:r>
            <a:r>
              <a:rPr lang="en-US" altLang="zh-CN" dirty="0" err="1"/>
              <a:t>Ja</a:t>
            </a:r>
            <a:r>
              <a:rPr lang="en-US" altLang="zh-CN" dirty="0"/>
              <a:t> </a:t>
            </a:r>
            <a:r>
              <a:rPr lang="en-US" altLang="zh-CN" dirty="0" err="1"/>
              <a:t>Morant</a:t>
            </a:r>
            <a:r>
              <a:rPr lang="zh-CN" altLang="en-US" dirty="0"/>
              <a:t>），</a:t>
            </a:r>
            <a:r>
              <a:rPr lang="en-US" altLang="zh-CN" dirty="0"/>
              <a:t>1999</a:t>
            </a:r>
            <a:r>
              <a:rPr lang="zh-CN" altLang="en-US" dirty="0"/>
              <a:t>年</a:t>
            </a:r>
            <a:r>
              <a:rPr lang="en-US" altLang="zh-CN" dirty="0"/>
              <a:t>8</a:t>
            </a:r>
            <a:r>
              <a:rPr lang="zh-CN" altLang="en-US" dirty="0"/>
              <a:t>月</a:t>
            </a:r>
            <a:r>
              <a:rPr lang="en-US" altLang="zh-CN" dirty="0"/>
              <a:t>10</a:t>
            </a:r>
            <a:r>
              <a:rPr lang="zh-CN" altLang="en-US" dirty="0"/>
              <a:t>日出生于美国</a:t>
            </a:r>
            <a:r>
              <a:rPr lang="zh-CN" altLang="en-US" dirty="0">
                <a:hlinkClick r:id="rId7"/>
              </a:rPr>
              <a:t>南卡罗来纳州</a:t>
            </a:r>
            <a:r>
              <a:rPr lang="zh-CN" altLang="en-US" dirty="0"/>
              <a:t>达尔泽尔（</a:t>
            </a:r>
            <a:r>
              <a:rPr lang="en-US" altLang="zh-CN" dirty="0"/>
              <a:t>Dalzell, South Carolina</a:t>
            </a:r>
            <a:r>
              <a:rPr lang="zh-CN" altLang="en-US" dirty="0"/>
              <a:t>），美国职业篮球运动员，司职</a:t>
            </a:r>
            <a:r>
              <a:rPr lang="zh-CN" altLang="en-US" dirty="0">
                <a:hlinkClick r:id="rId8"/>
              </a:rPr>
              <a:t>控球后卫</a:t>
            </a:r>
            <a:r>
              <a:rPr lang="zh-CN" altLang="en-US" dirty="0"/>
              <a:t>，效力于</a:t>
            </a:r>
            <a:r>
              <a:rPr lang="en-US" altLang="zh-CN" dirty="0"/>
              <a:t>NBA</a:t>
            </a:r>
            <a:r>
              <a:rPr lang="zh-CN" altLang="en-US" dirty="0">
                <a:hlinkClick r:id="rId9"/>
              </a:rPr>
              <a:t>孟菲斯灰熊队</a:t>
            </a:r>
            <a:r>
              <a:rPr lang="zh-CN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358897003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杰伦格林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292" y="1337977"/>
            <a:ext cx="1850611" cy="23098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456038"/>
            <a:ext cx="2808138" cy="24285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92896"/>
            <a:ext cx="2458090" cy="30380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080" y="4712163"/>
            <a:ext cx="3366828" cy="20437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矩形 8"/>
          <p:cNvSpPr/>
          <p:nvPr/>
        </p:nvSpPr>
        <p:spPr>
          <a:xfrm>
            <a:off x="2882080" y="1844824"/>
            <a:ext cx="40141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杰伦格林 </a:t>
            </a:r>
            <a:r>
              <a:rPr lang="en-US" altLang="zh-CN" dirty="0">
                <a:solidFill>
                  <a:schemeClr val="bg1"/>
                </a:solidFill>
              </a:rPr>
              <a:t>(</a:t>
            </a:r>
            <a:r>
              <a:rPr lang="en-US" altLang="zh-CN" dirty="0" err="1">
                <a:solidFill>
                  <a:schemeClr val="bg1"/>
                </a:solidFill>
              </a:rPr>
              <a:t>Jalen</a:t>
            </a:r>
            <a:r>
              <a:rPr lang="en-US" altLang="zh-CN" dirty="0">
                <a:solidFill>
                  <a:schemeClr val="bg1"/>
                </a:solidFill>
              </a:rPr>
              <a:t> Green)</a:t>
            </a:r>
            <a:r>
              <a:rPr lang="zh-CN" altLang="en-US" dirty="0">
                <a:solidFill>
                  <a:schemeClr val="bg1"/>
                </a:solidFill>
              </a:rPr>
              <a:t>来自</a:t>
            </a:r>
            <a:r>
              <a:rPr lang="en-US" altLang="zh-CN" b="1" dirty="0">
                <a:solidFill>
                  <a:schemeClr val="bg1"/>
                </a:solidFill>
              </a:rPr>
              <a:t>NBA</a:t>
            </a:r>
            <a:r>
              <a:rPr lang="zh-CN" altLang="en-US" b="1" dirty="0">
                <a:solidFill>
                  <a:schemeClr val="bg1"/>
                </a:solidFill>
              </a:rPr>
              <a:t>发展联盟的潜能队</a:t>
            </a:r>
            <a:r>
              <a:rPr lang="zh-CN" altLang="en-US" dirty="0">
                <a:solidFill>
                  <a:schemeClr val="bg1"/>
                </a:solidFill>
              </a:rPr>
              <a:t> </a:t>
            </a:r>
            <a:r>
              <a:rPr lang="en-US" altLang="zh-CN" dirty="0">
                <a:solidFill>
                  <a:schemeClr val="bg1"/>
                </a:solidFill>
              </a:rPr>
              <a:t>(Ignite)</a:t>
            </a:r>
            <a:r>
              <a:rPr lang="zh-CN" altLang="en-US" dirty="0">
                <a:solidFill>
                  <a:schemeClr val="bg1"/>
                </a:solidFill>
              </a:rPr>
              <a:t>，身高</a:t>
            </a:r>
            <a:r>
              <a:rPr lang="en-US" altLang="zh-CN" dirty="0">
                <a:solidFill>
                  <a:schemeClr val="bg1"/>
                </a:solidFill>
              </a:rPr>
              <a:t>1.98</a:t>
            </a:r>
            <a:r>
              <a:rPr lang="zh-CN" altLang="en-US" dirty="0">
                <a:solidFill>
                  <a:schemeClr val="bg1"/>
                </a:solidFill>
              </a:rPr>
              <a:t>米，体重</a:t>
            </a:r>
            <a:r>
              <a:rPr lang="en-US" altLang="zh-CN" dirty="0">
                <a:solidFill>
                  <a:schemeClr val="bg1"/>
                </a:solidFill>
              </a:rPr>
              <a:t>81</a:t>
            </a:r>
            <a:r>
              <a:rPr lang="zh-CN" altLang="en-US" dirty="0">
                <a:solidFill>
                  <a:schemeClr val="bg1"/>
                </a:solidFill>
              </a:rPr>
              <a:t>公斤，是</a:t>
            </a:r>
            <a:r>
              <a:rPr lang="en-US" altLang="zh-CN" dirty="0">
                <a:solidFill>
                  <a:schemeClr val="bg1"/>
                </a:solidFill>
              </a:rPr>
              <a:t>2020</a:t>
            </a:r>
            <a:r>
              <a:rPr lang="zh-CN" altLang="en-US" dirty="0">
                <a:solidFill>
                  <a:schemeClr val="bg1"/>
                </a:solidFill>
              </a:rPr>
              <a:t>届五星高中生，也是</a:t>
            </a:r>
            <a:r>
              <a:rPr lang="en-US" altLang="zh-CN" dirty="0">
                <a:solidFill>
                  <a:schemeClr val="bg1"/>
                </a:solidFill>
              </a:rPr>
              <a:t>2018</a:t>
            </a:r>
            <a:r>
              <a:rPr lang="zh-CN" altLang="en-US" dirty="0">
                <a:solidFill>
                  <a:schemeClr val="bg1"/>
                </a:solidFill>
              </a:rPr>
              <a:t>年</a:t>
            </a:r>
            <a:r>
              <a:rPr lang="en-US" altLang="zh-CN" dirty="0">
                <a:solidFill>
                  <a:schemeClr val="bg1"/>
                </a:solidFill>
              </a:rPr>
              <a:t>U17</a:t>
            </a:r>
            <a:r>
              <a:rPr lang="zh-CN" altLang="en-US" dirty="0">
                <a:solidFill>
                  <a:schemeClr val="bg1"/>
                </a:solidFill>
              </a:rPr>
              <a:t>篮球世界杯最有价值球员，司职得分后卫，在发展联盟场均贡献</a:t>
            </a:r>
            <a:r>
              <a:rPr lang="en-US" altLang="zh-CN" dirty="0">
                <a:solidFill>
                  <a:schemeClr val="bg1"/>
                </a:solidFill>
              </a:rPr>
              <a:t>17.9</a:t>
            </a:r>
            <a:r>
              <a:rPr lang="zh-CN" altLang="en-US" dirty="0">
                <a:solidFill>
                  <a:schemeClr val="bg1"/>
                </a:solidFill>
              </a:rPr>
              <a:t>分</a:t>
            </a:r>
            <a:r>
              <a:rPr lang="en-US" altLang="zh-CN" dirty="0">
                <a:solidFill>
                  <a:schemeClr val="bg1"/>
                </a:solidFill>
              </a:rPr>
              <a:t>4.1</a:t>
            </a:r>
            <a:r>
              <a:rPr lang="zh-CN" altLang="en-US" dirty="0">
                <a:solidFill>
                  <a:schemeClr val="bg1"/>
                </a:solidFill>
              </a:rPr>
              <a:t>篮板</a:t>
            </a:r>
            <a:r>
              <a:rPr lang="en-US" altLang="zh-CN" dirty="0">
                <a:solidFill>
                  <a:schemeClr val="bg1"/>
                </a:solidFill>
              </a:rPr>
              <a:t>2.8</a:t>
            </a:r>
            <a:r>
              <a:rPr lang="zh-CN" altLang="en-US" dirty="0">
                <a:solidFill>
                  <a:schemeClr val="bg1"/>
                </a:solidFill>
              </a:rPr>
              <a:t>助攻</a:t>
            </a:r>
            <a:r>
              <a:rPr lang="en-US" altLang="zh-CN" dirty="0">
                <a:solidFill>
                  <a:schemeClr val="bg1"/>
                </a:solidFill>
              </a:rPr>
              <a:t>1.5</a:t>
            </a:r>
            <a:r>
              <a:rPr lang="zh-CN" altLang="en-US" dirty="0">
                <a:solidFill>
                  <a:schemeClr val="bg1"/>
                </a:solidFill>
              </a:rPr>
              <a:t>抢断</a:t>
            </a:r>
            <a:r>
              <a:rPr lang="en-US" altLang="zh-CN" dirty="0">
                <a:solidFill>
                  <a:schemeClr val="bg1"/>
                </a:solidFill>
              </a:rPr>
              <a:t>2.7</a:t>
            </a:r>
            <a:r>
              <a:rPr lang="zh-CN" altLang="en-US" dirty="0">
                <a:solidFill>
                  <a:schemeClr val="bg1"/>
                </a:solidFill>
              </a:rPr>
              <a:t>失误，投篮命中率为</a:t>
            </a:r>
            <a:r>
              <a:rPr lang="en-US" altLang="zh-CN" dirty="0">
                <a:solidFill>
                  <a:schemeClr val="bg1"/>
                </a:solidFill>
              </a:rPr>
              <a:t>46.1%</a:t>
            </a:r>
            <a:r>
              <a:rPr lang="zh-CN" altLang="en-US" dirty="0">
                <a:solidFill>
                  <a:schemeClr val="bg1"/>
                </a:solidFill>
              </a:rPr>
              <a:t>，三分命中率</a:t>
            </a:r>
            <a:r>
              <a:rPr lang="en-US" altLang="zh-CN" dirty="0">
                <a:solidFill>
                  <a:schemeClr val="bg1"/>
                </a:solidFill>
              </a:rPr>
              <a:t>36.5%</a:t>
            </a:r>
            <a:r>
              <a:rPr lang="zh-CN" altLang="en-US" dirty="0">
                <a:solidFill>
                  <a:schemeClr val="bg1"/>
                </a:solidFill>
              </a:rPr>
              <a:t>，罚球命中率</a:t>
            </a:r>
            <a:r>
              <a:rPr lang="en-US" altLang="zh-CN" dirty="0">
                <a:solidFill>
                  <a:schemeClr val="bg1"/>
                </a:solidFill>
              </a:rPr>
              <a:t>82.9%</a:t>
            </a:r>
            <a:r>
              <a:rPr lang="zh-CN" altLang="en-US" dirty="0">
                <a:solidFill>
                  <a:schemeClr val="bg1"/>
                </a:solidFill>
              </a:rPr>
              <a:t>，场均得分排在发展联盟第</a:t>
            </a:r>
            <a:r>
              <a:rPr lang="en-US" altLang="zh-CN" dirty="0">
                <a:solidFill>
                  <a:schemeClr val="bg1"/>
                </a:solidFill>
              </a:rPr>
              <a:t>19</a:t>
            </a:r>
            <a:r>
              <a:rPr lang="zh-CN" altLang="en-US" dirty="0">
                <a:solidFill>
                  <a:schemeClr val="bg1"/>
                </a:solidFill>
              </a:rPr>
              <a:t>位。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549" b="8965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2170058" cy="217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221767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极目远眺">
  <a:themeElements>
    <a:clrScheme name="极目远眺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极目远眺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极目远眺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170</TotalTime>
  <Words>485</Words>
  <Application>Microsoft Office PowerPoint</Application>
  <PresentationFormat>全屏显示(4:3)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1" baseType="lpstr">
      <vt:lpstr>Office 主题​​</vt:lpstr>
      <vt:lpstr>极目远眺</vt:lpstr>
      <vt:lpstr>欢迎来到NBA</vt:lpstr>
      <vt:lpstr>科比·布莱恩特</vt:lpstr>
      <vt:lpstr>阿伦·艾弗森</vt:lpstr>
      <vt:lpstr>迈克尔·乔丹</vt:lpstr>
      <vt:lpstr>特雷西·麦克格雷迪</vt:lpstr>
      <vt:lpstr>凯文 杜兰特</vt:lpstr>
      <vt:lpstr>丹尼斯·罗德曼</vt:lpstr>
      <vt:lpstr>贾·莫兰特</vt:lpstr>
      <vt:lpstr>杰伦格林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DEEP</cp:lastModifiedBy>
  <cp:revision>61</cp:revision>
  <dcterms:created xsi:type="dcterms:W3CDTF">2021-12-13T02:57:00Z</dcterms:created>
  <dcterms:modified xsi:type="dcterms:W3CDTF">2021-12-21T03:21:18Z</dcterms:modified>
</cp:coreProperties>
</file>